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4"/>
  </p:notesMasterIdLst>
  <p:sldIdLst>
    <p:sldId id="272" r:id="rId5"/>
    <p:sldId id="300" r:id="rId6"/>
    <p:sldId id="302" r:id="rId7"/>
    <p:sldId id="310" r:id="rId8"/>
    <p:sldId id="312" r:id="rId9"/>
    <p:sldId id="311" r:id="rId10"/>
    <p:sldId id="322" r:id="rId11"/>
    <p:sldId id="323" r:id="rId12"/>
    <p:sldId id="313" r:id="rId13"/>
    <p:sldId id="314" r:id="rId14"/>
    <p:sldId id="315" r:id="rId15"/>
    <p:sldId id="317" r:id="rId16"/>
    <p:sldId id="318" r:id="rId17"/>
    <p:sldId id="316" r:id="rId18"/>
    <p:sldId id="319" r:id="rId19"/>
    <p:sldId id="320" r:id="rId20"/>
    <p:sldId id="321" r:id="rId21"/>
    <p:sldId id="324" r:id="rId22"/>
    <p:sldId id="325" r:id="rId23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66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6/20/2023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nasledje@gov.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EF10865-467B-3562-7BCC-9610F0A4DFB9}"/>
              </a:ext>
            </a:extLst>
          </p:cNvPr>
          <p:cNvSpPr txBox="1"/>
          <p:nvPr/>
        </p:nvSpPr>
        <p:spPr>
          <a:xfrm>
            <a:off x="1475657" y="2060848"/>
            <a:ext cx="60486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/>
              <a:t>КУЛТУРНА ДОБРА </a:t>
            </a:r>
            <a:endParaRPr lang="en-US" sz="2800" smtClean="0"/>
          </a:p>
          <a:p>
            <a:pPr algn="ctr"/>
            <a:r>
              <a:rPr lang="sr-Cyrl-RS" sz="2800" smtClean="0"/>
              <a:t>И ЊИХОВ ПРОМЕТ</a:t>
            </a:r>
            <a:endParaRPr lang="sr-Cyrl-RS" sz="2800"/>
          </a:p>
          <a:p>
            <a:endParaRPr lang="sr-Cyrl-RS"/>
          </a:p>
          <a:p>
            <a:endParaRPr lang="sr-Cyrl-RS"/>
          </a:p>
          <a:p>
            <a:endParaRPr lang="sr-Cyrl-RS"/>
          </a:p>
          <a:p>
            <a:endParaRPr lang="sr-Cyrl-RS"/>
          </a:p>
          <a:p>
            <a:r>
              <a:rPr lang="sr-Cyrl-RS" sz="1400" smtClean="0"/>
              <a:t>Рад </a:t>
            </a:r>
            <a:r>
              <a:rPr lang="sr-Cyrl-RS" sz="1400"/>
              <a:t>је припремљен за вебинар </a:t>
            </a:r>
          </a:p>
          <a:p>
            <a:r>
              <a:rPr lang="sr-Cyrl-RS" sz="1400"/>
              <a:t>„Третман културних добара и њихова продаја у стечајном поступку“</a:t>
            </a:r>
          </a:p>
          <a:p>
            <a:pPr algn="just"/>
            <a:r>
              <a:rPr lang="sr-Cyrl-RS" sz="1400"/>
              <a:t>22. </a:t>
            </a:r>
            <a:r>
              <a:rPr lang="sr-Cyrl-RS" sz="1400" smtClean="0"/>
              <a:t>јун </a:t>
            </a:r>
            <a:r>
              <a:rPr lang="sr-Cyrl-RS" sz="1400"/>
              <a:t>2023. у организацији АЛСУ</a:t>
            </a:r>
          </a:p>
          <a:p>
            <a:endParaRPr lang="en-US" sz="1200" smtClean="0"/>
          </a:p>
          <a:p>
            <a:r>
              <a:rPr lang="sr-Cyrl-RS" sz="1200" smtClean="0"/>
              <a:t>Бранислав Орлић, секретар, Републички завод за заштиту споменика културе</a:t>
            </a:r>
            <a:endParaRPr lang="sr-Cyrl-RS" sz="1200"/>
          </a:p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1600" b="1"/>
              <a:t>Матичне установе заштите</a:t>
            </a:r>
          </a:p>
          <a:p>
            <a:pPr marL="0" indent="0">
              <a:buNone/>
            </a:pPr>
            <a:r>
              <a:rPr lang="sr-Cyrl-RS" sz="1600" smtClean="0"/>
              <a:t>Н</a:t>
            </a:r>
            <a:r>
              <a:rPr lang="en-US" sz="1600" err="1"/>
              <a:t>адзорне</a:t>
            </a:r>
            <a:r>
              <a:rPr lang="en-US" sz="1600"/>
              <a:t> </a:t>
            </a:r>
            <a:r>
              <a:rPr lang="en-US" sz="1600" err="1"/>
              <a:t>функције</a:t>
            </a:r>
            <a:r>
              <a:rPr lang="en-US" sz="1600"/>
              <a:t> </a:t>
            </a:r>
            <a:r>
              <a:rPr lang="en-US" sz="1600" err="1"/>
              <a:t>над</a:t>
            </a:r>
            <a:r>
              <a:rPr lang="en-US" sz="1600"/>
              <a:t> </a:t>
            </a:r>
            <a:r>
              <a:rPr lang="en-US" sz="1600" err="1"/>
              <a:t>осталим</a:t>
            </a:r>
            <a:r>
              <a:rPr lang="en-US" sz="1600"/>
              <a:t> </a:t>
            </a:r>
            <a:r>
              <a:rPr lang="en-US" sz="1600" err="1"/>
              <a:t>установама</a:t>
            </a:r>
            <a:r>
              <a:rPr lang="en-US" sz="1600"/>
              <a:t> </a:t>
            </a:r>
            <a:r>
              <a:rPr lang="en-US" sz="1600" err="1"/>
              <a:t>унутар</a:t>
            </a:r>
            <a:r>
              <a:rPr lang="en-US" sz="1600"/>
              <a:t> </a:t>
            </a:r>
            <a:r>
              <a:rPr lang="en-US" sz="1600" err="1"/>
              <a:t>истог</a:t>
            </a:r>
            <a:r>
              <a:rPr lang="en-US" sz="1600"/>
              <a:t> </a:t>
            </a:r>
            <a:r>
              <a:rPr lang="en-US" sz="1600" err="1"/>
              <a:t>система</a:t>
            </a:r>
            <a:r>
              <a:rPr lang="en-US" sz="1600"/>
              <a:t>.</a:t>
            </a:r>
          </a:p>
          <a:p>
            <a:pPr marL="0" indent="0">
              <a:buNone/>
            </a:pPr>
            <a:r>
              <a:rPr lang="en-US" sz="1600" err="1" smtClean="0"/>
              <a:t>Матична</a:t>
            </a:r>
            <a:r>
              <a:rPr lang="en-US" sz="1600" smtClean="0"/>
              <a:t> </a:t>
            </a:r>
            <a:r>
              <a:rPr lang="en-US" sz="1600" err="1"/>
              <a:t>установа</a:t>
            </a:r>
            <a:r>
              <a:rPr lang="en-US" sz="1600"/>
              <a:t> </a:t>
            </a:r>
            <a:r>
              <a:rPr lang="en-US" sz="1600" err="1"/>
              <a:t>може</a:t>
            </a:r>
            <a:r>
              <a:rPr lang="en-US" sz="1600"/>
              <a:t> </a:t>
            </a:r>
            <a:r>
              <a:rPr lang="en-US" sz="1600" err="1"/>
              <a:t>имати</a:t>
            </a:r>
            <a:r>
              <a:rPr lang="en-US" sz="1600"/>
              <a:t> </a:t>
            </a:r>
            <a:r>
              <a:rPr lang="en-US" sz="1600" err="1"/>
              <a:t>различите</a:t>
            </a:r>
            <a:r>
              <a:rPr lang="en-US" sz="1600"/>
              <a:t> </a:t>
            </a:r>
            <a:r>
              <a:rPr lang="sr-Cyrl-RS" sz="1600" smtClean="0"/>
              <a:t>надлежности унутар система, као што су </a:t>
            </a:r>
            <a:r>
              <a:rPr lang="en-US" sz="1600" err="1" smtClean="0"/>
              <a:t>праћењ</a:t>
            </a:r>
            <a:r>
              <a:rPr lang="sr-Cyrl-RS" sz="1600" smtClean="0"/>
              <a:t>е</a:t>
            </a:r>
            <a:r>
              <a:rPr lang="en-US" sz="1600" smtClean="0"/>
              <a:t>  </a:t>
            </a:r>
            <a:r>
              <a:rPr lang="sr-Cyrl-RS" sz="1600" smtClean="0"/>
              <a:t> </a:t>
            </a:r>
            <a:r>
              <a:rPr lang="en-US" sz="1600" smtClean="0"/>
              <a:t>рада</a:t>
            </a:r>
            <a:r>
              <a:rPr lang="sr-Cyrl-RS" sz="1600" smtClean="0"/>
              <a:t> установа заштите у систему</a:t>
            </a:r>
            <a:r>
              <a:rPr lang="en-US" sz="1600" smtClean="0"/>
              <a:t>, </a:t>
            </a:r>
            <a:r>
              <a:rPr lang="sr-Cyrl-RS" sz="1600" smtClean="0"/>
              <a:t>вршења надзора над радом, </a:t>
            </a:r>
            <a:r>
              <a:rPr lang="en-US" sz="1600" err="1" smtClean="0"/>
              <a:t>усаглашавања</a:t>
            </a:r>
            <a:r>
              <a:rPr lang="en-US" sz="1600" smtClean="0"/>
              <a:t> </a:t>
            </a:r>
            <a:r>
              <a:rPr lang="en-US" sz="1600"/>
              <a:t>с </a:t>
            </a:r>
            <a:r>
              <a:rPr lang="en-US" sz="1600" err="1"/>
              <a:t>прописима</a:t>
            </a:r>
            <a:r>
              <a:rPr lang="en-US" sz="1600"/>
              <a:t>, </a:t>
            </a:r>
            <a:r>
              <a:rPr lang="en-US" sz="1600" err="1"/>
              <a:t>пружања</a:t>
            </a:r>
            <a:r>
              <a:rPr lang="en-US" sz="1600"/>
              <a:t> </a:t>
            </a:r>
            <a:r>
              <a:rPr lang="en-US" sz="1600" err="1"/>
              <a:t>смерница</a:t>
            </a:r>
            <a:r>
              <a:rPr lang="en-US" sz="1600"/>
              <a:t> и </a:t>
            </a:r>
            <a:r>
              <a:rPr lang="en-US" sz="1600" err="1"/>
              <a:t>постављања</a:t>
            </a:r>
            <a:r>
              <a:rPr lang="en-US" sz="1600"/>
              <a:t> </a:t>
            </a:r>
            <a:r>
              <a:rPr lang="en-US" sz="1600" err="1"/>
              <a:t>стандарда</a:t>
            </a:r>
            <a:r>
              <a:rPr lang="en-US" sz="1600"/>
              <a:t>.</a:t>
            </a:r>
          </a:p>
          <a:p>
            <a:pPr marL="0" indent="0">
              <a:buNone/>
            </a:pPr>
            <a:endParaRPr lang="sr-Cyrl-RS" sz="1600" b="1"/>
          </a:p>
          <a:p>
            <a:pPr marL="0" indent="0">
              <a:buNone/>
            </a:pPr>
            <a:r>
              <a:rPr lang="sr-Cyrl-RS" sz="1600" b="1" smtClean="0"/>
              <a:t>Територијално </a:t>
            </a:r>
            <a:r>
              <a:rPr lang="sr-Cyrl-RS" sz="1600" b="1"/>
              <a:t>надлежне установе заштите</a:t>
            </a:r>
          </a:p>
          <a:p>
            <a:pPr marL="0" indent="0" algn="just">
              <a:buNone/>
            </a:pPr>
            <a:r>
              <a:rPr lang="sr-Cyrl-RS" sz="1600" smtClean="0"/>
              <a:t>Надлежност </a:t>
            </a:r>
            <a:r>
              <a:rPr lang="sr-Cyrl-RS" sz="1600"/>
              <a:t>установа по територији, регији и сл. Одређују се посебним </a:t>
            </a:r>
            <a:r>
              <a:rPr lang="sr-Cyrl-RS" sz="1600" smtClean="0"/>
              <a:t>законима, односно решењима надлежног министарства.</a:t>
            </a:r>
          </a:p>
          <a:p>
            <a:pPr marL="0" indent="0" algn="just">
              <a:buNone/>
            </a:pPr>
            <a:endParaRPr lang="sr-Cyrl-RS" sz="1600"/>
          </a:p>
          <a:p>
            <a:pPr marL="0" indent="0" algn="just">
              <a:buNone/>
            </a:pPr>
            <a:endParaRPr lang="sr-Cyrl-RS" sz="1600" smtClean="0"/>
          </a:p>
          <a:p>
            <a:pPr marL="0" indent="0" algn="just">
              <a:buNone/>
            </a:pPr>
            <a:endParaRPr lang="sr-Cyrl-RS" sz="1600"/>
          </a:p>
          <a:p>
            <a:pPr marL="0" indent="0" algn="just">
              <a:buNone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466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568952" cy="5517232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800"/>
              <a:t>УТВРЂИВАЊЕ КУЛТУРНИХ </a:t>
            </a:r>
            <a:r>
              <a:rPr lang="sr-Cyrl-RS" sz="2800" smtClean="0"/>
              <a:t>ДОБАРА</a:t>
            </a:r>
          </a:p>
          <a:p>
            <a:pPr marL="0" indent="0" algn="ctr">
              <a:buNone/>
            </a:pPr>
            <a:endParaRPr lang="sr-Cyrl-RS" sz="1600"/>
          </a:p>
          <a:p>
            <a:pPr marL="0" indent="0">
              <a:buNone/>
            </a:pPr>
            <a:r>
              <a:rPr lang="sr-Cyrl-RS" sz="1600" b="1" u="sng"/>
              <a:t>Непокретна културна добра</a:t>
            </a:r>
          </a:p>
          <a:p>
            <a:pPr marL="0" indent="0" algn="just">
              <a:buNone/>
            </a:pPr>
            <a:r>
              <a:rPr lang="en-US" sz="1600" smtClean="0"/>
              <a:t>	</a:t>
            </a:r>
            <a:r>
              <a:rPr lang="sr-Cyrl-RS" sz="1600" smtClean="0"/>
              <a:t>Непокретна </a:t>
            </a:r>
            <a:r>
              <a:rPr lang="sr-Cyrl-RS" sz="1600"/>
              <a:t>културна добра </a:t>
            </a:r>
            <a:r>
              <a:rPr lang="sr-Cyrl-RS" sz="1600" smtClean="0"/>
              <a:t>(споменици културе) </a:t>
            </a:r>
            <a:r>
              <a:rPr lang="sr-Cyrl-RS" sz="1600"/>
              <a:t>и </a:t>
            </a:r>
            <a:r>
              <a:rPr lang="sr-Cyrl-RS" sz="1600" smtClean="0"/>
              <a:t>непокретна </a:t>
            </a:r>
            <a:r>
              <a:rPr lang="sr-Cyrl-RS" sz="1600"/>
              <a:t>културна добра од велико</a:t>
            </a:r>
            <a:r>
              <a:rPr lang="sr-Cyrl-RS" sz="1600" b="1"/>
              <a:t>г</a:t>
            </a:r>
            <a:r>
              <a:rPr lang="sr-Cyrl-RS" sz="1600"/>
              <a:t> </a:t>
            </a:r>
            <a:r>
              <a:rPr lang="sr-Cyrl-RS" sz="1600" smtClean="0"/>
              <a:t>зн</a:t>
            </a:r>
            <a:r>
              <a:rPr lang="en-US" sz="1600" smtClean="0"/>
              <a:t>a</a:t>
            </a:r>
            <a:r>
              <a:rPr lang="sr-Cyrl-RS" sz="1600" smtClean="0"/>
              <a:t>чаја </a:t>
            </a:r>
            <a:r>
              <a:rPr lang="sr-Cyrl-RS" sz="1600"/>
              <a:t>посебним актом (Одлуком) утврђује Влада Републике Србије.</a:t>
            </a:r>
          </a:p>
          <a:p>
            <a:pPr marL="0" indent="0">
              <a:buNone/>
            </a:pPr>
            <a:r>
              <a:rPr lang="en-US" sz="1600" smtClean="0"/>
              <a:t>	</a:t>
            </a:r>
            <a:r>
              <a:rPr lang="sr-Cyrl-RS" sz="1600" smtClean="0"/>
              <a:t>Акт </a:t>
            </a:r>
            <a:r>
              <a:rPr lang="sr-Cyrl-RS" sz="1600"/>
              <a:t>(Одлука) се објављује у „Службеном гласнику РС“ </a:t>
            </a:r>
          </a:p>
          <a:p>
            <a:pPr marL="0" indent="0" algn="just">
              <a:buNone/>
            </a:pPr>
            <a:r>
              <a:rPr lang="en-US" sz="1600" smtClean="0"/>
              <a:t>	</a:t>
            </a:r>
            <a:r>
              <a:rPr lang="sr-Cyrl-RS" sz="1600" smtClean="0"/>
              <a:t>Непокретна </a:t>
            </a:r>
            <a:r>
              <a:rPr lang="sr-Cyrl-RS" sz="1600"/>
              <a:t>културна добра од изузетног</a:t>
            </a:r>
            <a:r>
              <a:rPr lang="sr-Cyrl-RS" sz="1600" b="1"/>
              <a:t> </a:t>
            </a:r>
            <a:r>
              <a:rPr lang="sr-Cyrl-RS" sz="1600"/>
              <a:t>значаја утврђује Народна скупштина Републике Србије.</a:t>
            </a:r>
          </a:p>
          <a:p>
            <a:pPr marL="0" indent="0">
              <a:buNone/>
            </a:pPr>
            <a:r>
              <a:rPr lang="sr-Cyrl-RS" sz="1600" b="1" u="sng"/>
              <a:t>Покретна културна добра</a:t>
            </a:r>
          </a:p>
          <a:p>
            <a:pPr marL="0" indent="0" algn="just">
              <a:buNone/>
            </a:pPr>
            <a:r>
              <a:rPr lang="en-US" sz="1600" smtClean="0"/>
              <a:t>	Покретна</a:t>
            </a:r>
            <a:r>
              <a:rPr lang="en-US" sz="1600" b="1" smtClean="0"/>
              <a:t> </a:t>
            </a:r>
            <a:r>
              <a:rPr lang="en-US" sz="1600" err="1"/>
              <a:t>културна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</a:t>
            </a:r>
            <a:r>
              <a:rPr lang="en-US" sz="1600" err="1"/>
              <a:t>утврђује</a:t>
            </a:r>
            <a:r>
              <a:rPr lang="en-US" sz="1600"/>
              <a:t> </a:t>
            </a:r>
            <a:r>
              <a:rPr lang="en-US" sz="1600" err="1"/>
              <a:t>музеј</a:t>
            </a:r>
            <a:r>
              <a:rPr lang="en-US" sz="1600"/>
              <a:t>, </a:t>
            </a:r>
            <a:r>
              <a:rPr lang="en-US" sz="1600" err="1"/>
              <a:t>архив</a:t>
            </a:r>
            <a:r>
              <a:rPr lang="en-US" sz="1600"/>
              <a:t>, </a:t>
            </a:r>
            <a:r>
              <a:rPr lang="en-US" sz="1600" err="1"/>
              <a:t>аудиовизуелни</a:t>
            </a:r>
            <a:r>
              <a:rPr lang="en-US" sz="1600"/>
              <a:t> </a:t>
            </a:r>
            <a:r>
              <a:rPr lang="en-US" sz="1600" err="1"/>
              <a:t>архив</a:t>
            </a:r>
            <a:r>
              <a:rPr lang="en-US" sz="1600"/>
              <a:t> и </a:t>
            </a:r>
            <a:r>
              <a:rPr lang="en-US" sz="1600" err="1"/>
              <a:t>библиотека</a:t>
            </a:r>
            <a:r>
              <a:rPr lang="en-US" sz="1600"/>
              <a:t>, </a:t>
            </a:r>
            <a:r>
              <a:rPr lang="en-US" sz="1600" err="1"/>
              <a:t>чији</a:t>
            </a:r>
            <a:r>
              <a:rPr lang="en-US" sz="1600"/>
              <a:t> </a:t>
            </a:r>
            <a:r>
              <a:rPr lang="en-US" sz="1600" err="1"/>
              <a:t>је</a:t>
            </a:r>
            <a:r>
              <a:rPr lang="en-US" sz="1600"/>
              <a:t> </a:t>
            </a:r>
            <a:r>
              <a:rPr lang="en-US" sz="1600" err="1"/>
              <a:t>оснивач</a:t>
            </a:r>
            <a:r>
              <a:rPr lang="en-US" sz="1600"/>
              <a:t> </a:t>
            </a:r>
            <a:r>
              <a:rPr lang="en-US" sz="1600" err="1"/>
              <a:t>Република</a:t>
            </a:r>
            <a:r>
              <a:rPr lang="en-US" sz="1600"/>
              <a:t> </a:t>
            </a:r>
            <a:r>
              <a:rPr lang="en-US" sz="1600" err="1"/>
              <a:t>Србија</a:t>
            </a:r>
            <a:r>
              <a:rPr lang="en-US" sz="1600"/>
              <a:t>, </a:t>
            </a:r>
            <a:r>
              <a:rPr lang="en-US" sz="1600" err="1"/>
              <a:t>аутономна</a:t>
            </a:r>
            <a:r>
              <a:rPr lang="en-US" sz="1600"/>
              <a:t> </a:t>
            </a:r>
            <a:r>
              <a:rPr lang="en-US" sz="1600" err="1"/>
              <a:t>покрајина</a:t>
            </a:r>
            <a:r>
              <a:rPr lang="en-US" sz="1600"/>
              <a:t> </a:t>
            </a:r>
            <a:r>
              <a:rPr lang="en-US" sz="1600" err="1"/>
              <a:t>или</a:t>
            </a:r>
            <a:r>
              <a:rPr lang="en-US" sz="1600"/>
              <a:t> </a:t>
            </a:r>
            <a:r>
              <a:rPr lang="en-US" sz="1600" err="1"/>
              <a:t>јединица</a:t>
            </a:r>
            <a:r>
              <a:rPr lang="en-US" sz="1600"/>
              <a:t> </a:t>
            </a:r>
            <a:r>
              <a:rPr lang="en-US" sz="1600" err="1"/>
              <a:t>локалне</a:t>
            </a:r>
            <a:r>
              <a:rPr lang="en-US" sz="1600"/>
              <a:t> </a:t>
            </a:r>
            <a:r>
              <a:rPr lang="en-US" sz="1600" err="1"/>
              <a:t>самоуправе</a:t>
            </a:r>
            <a:r>
              <a:rPr lang="en-US" sz="1600"/>
              <a:t>.</a:t>
            </a:r>
          </a:p>
          <a:p>
            <a:pPr marL="0" indent="0">
              <a:buNone/>
            </a:pPr>
            <a:r>
              <a:rPr lang="en-US" sz="1600" smtClean="0"/>
              <a:t>	Утврђивање </a:t>
            </a:r>
            <a:r>
              <a:rPr lang="en-US" sz="1600" err="1"/>
              <a:t>покретног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</a:t>
            </a:r>
            <a:r>
              <a:rPr lang="en-US" sz="1600" err="1"/>
              <a:t>врши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</a:t>
            </a:r>
            <a:r>
              <a:rPr lang="en-US" sz="1600" err="1"/>
              <a:t>актом</a:t>
            </a:r>
            <a:r>
              <a:rPr lang="en-US" sz="1600"/>
              <a:t> </a:t>
            </a:r>
            <a:r>
              <a:rPr lang="sr-Cyrl-RS" sz="1600"/>
              <a:t>о утврђивању.</a:t>
            </a:r>
            <a:endParaRPr lang="en-US" sz="1600"/>
          </a:p>
          <a:p>
            <a:pPr marL="0" indent="0" algn="just">
              <a:buNone/>
            </a:pPr>
            <a:r>
              <a:rPr lang="en-US" sz="1600" smtClean="0"/>
              <a:t>	У </a:t>
            </a:r>
            <a:r>
              <a:rPr lang="en-US" sz="1600" err="1"/>
              <a:t>поступку</a:t>
            </a:r>
            <a:r>
              <a:rPr lang="en-US" sz="1600"/>
              <a:t> </a:t>
            </a:r>
            <a:r>
              <a:rPr lang="en-US" sz="1600" err="1"/>
              <a:t>утврђивања</a:t>
            </a:r>
            <a:r>
              <a:rPr lang="en-US" sz="1600"/>
              <a:t> </a:t>
            </a:r>
            <a:r>
              <a:rPr lang="en-US" sz="1600" err="1"/>
              <a:t>покретних</a:t>
            </a:r>
            <a:r>
              <a:rPr lang="en-US" sz="1600"/>
              <a:t> </a:t>
            </a:r>
            <a:r>
              <a:rPr lang="en-US" sz="1600" err="1"/>
              <a:t>културних</a:t>
            </a:r>
            <a:r>
              <a:rPr lang="en-US" sz="1600"/>
              <a:t> </a:t>
            </a:r>
            <a:r>
              <a:rPr lang="en-US" sz="1600" err="1"/>
              <a:t>добара</a:t>
            </a:r>
            <a:r>
              <a:rPr lang="en-US" sz="1600"/>
              <a:t> </a:t>
            </a:r>
            <a:r>
              <a:rPr lang="en-US" sz="1600" err="1"/>
              <a:t>примењују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</a:t>
            </a:r>
            <a:r>
              <a:rPr lang="en-US" sz="1600" err="1"/>
              <a:t>одредбе</a:t>
            </a:r>
            <a:r>
              <a:rPr lang="en-US" sz="1600"/>
              <a:t> </a:t>
            </a:r>
            <a:r>
              <a:rPr lang="en-US" sz="1600" err="1"/>
              <a:t>Закона</a:t>
            </a:r>
            <a:r>
              <a:rPr lang="en-US" sz="1600"/>
              <a:t> о </a:t>
            </a:r>
            <a:r>
              <a:rPr lang="en-US" sz="1600" err="1"/>
              <a:t>општем</a:t>
            </a:r>
            <a:r>
              <a:rPr lang="en-US" sz="1600"/>
              <a:t> </a:t>
            </a:r>
            <a:r>
              <a:rPr lang="en-US" sz="1600" err="1"/>
              <a:t>управном</a:t>
            </a:r>
            <a:r>
              <a:rPr lang="en-US" sz="1600"/>
              <a:t> </a:t>
            </a:r>
            <a:r>
              <a:rPr lang="en-US" sz="1600" err="1"/>
              <a:t>поступку</a:t>
            </a:r>
            <a:r>
              <a:rPr lang="sr-Cyrl-RS" sz="1600"/>
              <a:t> (</a:t>
            </a:r>
            <a:r>
              <a:rPr lang="en-US" sz="1600" err="1"/>
              <a:t>ако</a:t>
            </a:r>
            <a:r>
              <a:rPr lang="en-US" sz="1600"/>
              <a:t> </a:t>
            </a:r>
            <a:r>
              <a:rPr lang="sr-Cyrl-RS" sz="1600"/>
              <a:t>з</a:t>
            </a:r>
            <a:r>
              <a:rPr lang="en-US" sz="1600" err="1"/>
              <a:t>аконом</a:t>
            </a:r>
            <a:r>
              <a:rPr lang="en-US" sz="1600"/>
              <a:t> </a:t>
            </a:r>
            <a:r>
              <a:rPr lang="en-US" sz="1600" err="1"/>
              <a:t>није</a:t>
            </a:r>
            <a:r>
              <a:rPr lang="en-US" sz="1600"/>
              <a:t> </a:t>
            </a:r>
            <a:r>
              <a:rPr lang="en-US" sz="1600" err="1"/>
              <a:t>другачије</a:t>
            </a:r>
            <a:r>
              <a:rPr lang="en-US" sz="1600"/>
              <a:t> </a:t>
            </a:r>
            <a:r>
              <a:rPr lang="en-US" sz="1600" err="1"/>
              <a:t>одређено</a:t>
            </a:r>
            <a:r>
              <a:rPr lang="sr-Cyrl-RS" sz="1600"/>
              <a:t>)</a:t>
            </a:r>
            <a:r>
              <a:rPr lang="en-US" sz="1600"/>
              <a:t>.</a:t>
            </a:r>
          </a:p>
          <a:p>
            <a:pPr marL="0" indent="0" algn="just">
              <a:buNone/>
            </a:pPr>
            <a:r>
              <a:rPr lang="en-US" sz="1600" smtClean="0"/>
              <a:t>	Покретна </a:t>
            </a:r>
            <a:r>
              <a:rPr lang="en-US" sz="1600" err="1"/>
              <a:t>културна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</a:t>
            </a:r>
            <a:r>
              <a:rPr lang="en-US" sz="1600" err="1"/>
              <a:t>од</a:t>
            </a:r>
            <a:r>
              <a:rPr lang="en-US" sz="1600"/>
              <a:t> </a:t>
            </a:r>
            <a:r>
              <a:rPr lang="en-US" sz="1600" err="1"/>
              <a:t>великог</a:t>
            </a:r>
            <a:r>
              <a:rPr lang="en-US" sz="1600"/>
              <a:t> </a:t>
            </a:r>
            <a:r>
              <a:rPr lang="en-US" sz="1600" err="1"/>
              <a:t>значаја</a:t>
            </a:r>
            <a:r>
              <a:rPr lang="en-US" sz="1600"/>
              <a:t> </a:t>
            </a:r>
            <a:r>
              <a:rPr lang="en-US" sz="1600" err="1"/>
              <a:t>утврђују</a:t>
            </a:r>
            <a:r>
              <a:rPr lang="en-US" sz="1600"/>
              <a:t> </a:t>
            </a:r>
            <a:r>
              <a:rPr lang="en-US" sz="1600" err="1"/>
              <a:t>Народни</a:t>
            </a:r>
            <a:r>
              <a:rPr lang="en-US" sz="1600"/>
              <a:t> </a:t>
            </a:r>
            <a:r>
              <a:rPr lang="en-US" sz="1600" err="1"/>
              <a:t>музеј</a:t>
            </a:r>
            <a:r>
              <a:rPr lang="en-US" sz="1600"/>
              <a:t> </a:t>
            </a:r>
            <a:r>
              <a:rPr lang="en-US" sz="1600" err="1"/>
              <a:t>Србије</a:t>
            </a:r>
            <a:r>
              <a:rPr lang="en-US" sz="1600"/>
              <a:t>, </a:t>
            </a:r>
            <a:r>
              <a:rPr lang="en-US" sz="1600" err="1"/>
              <a:t>Државни</a:t>
            </a:r>
            <a:r>
              <a:rPr lang="en-US" sz="1600"/>
              <a:t> </a:t>
            </a:r>
            <a:r>
              <a:rPr lang="en-US" sz="1600" err="1"/>
              <a:t>архив</a:t>
            </a:r>
            <a:r>
              <a:rPr lang="en-US" sz="1600"/>
              <a:t> </a:t>
            </a:r>
            <a:r>
              <a:rPr lang="en-US" sz="1600" err="1"/>
              <a:t>Србије</a:t>
            </a:r>
            <a:r>
              <a:rPr lang="en-US" sz="1600"/>
              <a:t>, </a:t>
            </a:r>
            <a:r>
              <a:rPr lang="en-US" sz="1600" err="1"/>
              <a:t>Народна</a:t>
            </a:r>
            <a:r>
              <a:rPr lang="en-US" sz="1600"/>
              <a:t> </a:t>
            </a:r>
            <a:r>
              <a:rPr lang="en-US" sz="1600" err="1"/>
              <a:t>библиотека</a:t>
            </a:r>
            <a:r>
              <a:rPr lang="en-US" sz="1600"/>
              <a:t> </a:t>
            </a:r>
            <a:r>
              <a:rPr lang="en-US" sz="1600" err="1"/>
              <a:t>Србије</a:t>
            </a:r>
            <a:r>
              <a:rPr lang="en-US" sz="1600"/>
              <a:t> и </a:t>
            </a:r>
            <a:r>
              <a:rPr lang="en-US" sz="1600" err="1"/>
              <a:t>Југословенска</a:t>
            </a:r>
            <a:r>
              <a:rPr lang="en-US" sz="1600"/>
              <a:t> </a:t>
            </a:r>
            <a:r>
              <a:rPr lang="en-US" sz="1600" err="1"/>
              <a:t>кинотека</a:t>
            </a:r>
            <a:r>
              <a:rPr lang="en-US" sz="1600"/>
              <a:t>, </a:t>
            </a:r>
            <a:r>
              <a:rPr lang="en-US" sz="1600" err="1"/>
              <a:t>као</a:t>
            </a:r>
            <a:r>
              <a:rPr lang="en-US" sz="1600"/>
              <a:t> </a:t>
            </a:r>
            <a:r>
              <a:rPr lang="en-US" sz="1600" err="1"/>
              <a:t>поверен</a:t>
            </a:r>
            <a:r>
              <a:rPr lang="en-US" sz="1600"/>
              <a:t> </a:t>
            </a:r>
            <a:r>
              <a:rPr lang="en-US" sz="1600" err="1"/>
              <a:t>посао</a:t>
            </a:r>
            <a:r>
              <a:rPr lang="en-US" sz="1600"/>
              <a:t>.</a:t>
            </a:r>
          </a:p>
          <a:p>
            <a:pPr marL="0" indent="0">
              <a:buNone/>
            </a:pPr>
            <a:r>
              <a:rPr lang="en-US" sz="1600" smtClean="0"/>
              <a:t>	</a:t>
            </a:r>
            <a:r>
              <a:rPr lang="sr-Cyrl-RS" sz="1600" smtClean="0"/>
              <a:t>Покретна </a:t>
            </a:r>
            <a:r>
              <a:rPr lang="sr-Cyrl-RS" sz="1600"/>
              <a:t>к</a:t>
            </a:r>
            <a:r>
              <a:rPr lang="en-US" sz="1600" err="1"/>
              <a:t>ултурна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</a:t>
            </a:r>
            <a:r>
              <a:rPr lang="en-US" sz="1600" err="1"/>
              <a:t>од</a:t>
            </a:r>
            <a:r>
              <a:rPr lang="en-US" sz="1600"/>
              <a:t> </a:t>
            </a:r>
            <a:r>
              <a:rPr lang="en-US" sz="1600" err="1"/>
              <a:t>изузетног</a:t>
            </a:r>
            <a:r>
              <a:rPr lang="en-US" sz="1600"/>
              <a:t> </a:t>
            </a:r>
            <a:r>
              <a:rPr lang="en-US" sz="1600" err="1"/>
              <a:t>значаја</a:t>
            </a:r>
            <a:r>
              <a:rPr lang="en-US" sz="1600"/>
              <a:t> </a:t>
            </a:r>
            <a:r>
              <a:rPr lang="en-US" sz="1600" err="1"/>
              <a:t>утврђује</a:t>
            </a:r>
            <a:r>
              <a:rPr lang="en-US" sz="1600"/>
              <a:t> </a:t>
            </a:r>
            <a:r>
              <a:rPr lang="en-US" sz="1600" err="1"/>
              <a:t>Народна</a:t>
            </a:r>
            <a:r>
              <a:rPr lang="en-US" sz="1600"/>
              <a:t> </a:t>
            </a:r>
            <a:r>
              <a:rPr lang="en-US" sz="1600" err="1"/>
              <a:t>скупштина</a:t>
            </a:r>
            <a:r>
              <a:rPr lang="en-US" sz="1600"/>
              <a:t>.</a:t>
            </a:r>
          </a:p>
          <a:p>
            <a:pPr marL="0" indent="0" algn="ctr">
              <a:buNone/>
            </a:pPr>
            <a:r>
              <a:rPr lang="en-US" sz="2800"/>
              <a:t/>
            </a:r>
            <a:br>
              <a:rPr lang="en-US" sz="2800"/>
            </a:b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9838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/>
              <a:t> </a:t>
            </a:r>
            <a:r>
              <a:rPr lang="en-US" smtClean="0"/>
              <a:t>  </a:t>
            </a:r>
            <a:r>
              <a:rPr lang="sr-Cyrl-RS" sz="2800" smtClean="0"/>
              <a:t>Акт о утврђивању</a:t>
            </a:r>
          </a:p>
          <a:p>
            <a:pPr lvl="0" algn="just"/>
            <a:r>
              <a:rPr lang="en-US" sz="1600" err="1" smtClean="0"/>
              <a:t>основне</a:t>
            </a:r>
            <a:r>
              <a:rPr lang="en-US" sz="1600" smtClean="0"/>
              <a:t> </a:t>
            </a:r>
            <a:r>
              <a:rPr lang="en-US" sz="1600" err="1"/>
              <a:t>податке</a:t>
            </a:r>
            <a:r>
              <a:rPr lang="en-US" sz="1600"/>
              <a:t> о </a:t>
            </a:r>
            <a:r>
              <a:rPr lang="en-US" sz="1600" err="1"/>
              <a:t>културном</a:t>
            </a:r>
            <a:r>
              <a:rPr lang="en-US" sz="1600"/>
              <a:t> </a:t>
            </a:r>
            <a:r>
              <a:rPr lang="en-US" sz="1600" err="1"/>
              <a:t>добру</a:t>
            </a:r>
            <a:r>
              <a:rPr lang="en-US" sz="1600"/>
              <a:t> (</a:t>
            </a:r>
            <a:r>
              <a:rPr lang="en-US" sz="1600" err="1"/>
              <a:t>назив</a:t>
            </a:r>
            <a:r>
              <a:rPr lang="en-US" sz="1600"/>
              <a:t>, </a:t>
            </a:r>
            <a:r>
              <a:rPr lang="en-US" sz="1600" err="1"/>
              <a:t>врста</a:t>
            </a:r>
            <a:r>
              <a:rPr lang="en-US" sz="1600"/>
              <a:t>, </a:t>
            </a:r>
            <a:r>
              <a:rPr lang="en-US" sz="1600" err="1"/>
              <a:t>место</a:t>
            </a:r>
            <a:r>
              <a:rPr lang="en-US" sz="1600"/>
              <a:t> </a:t>
            </a:r>
            <a:r>
              <a:rPr lang="en-US" sz="1600" err="1"/>
              <a:t>где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</a:t>
            </a:r>
            <a:r>
              <a:rPr lang="en-US" sz="1600" err="1"/>
              <a:t>налази</a:t>
            </a:r>
            <a:r>
              <a:rPr lang="en-US" sz="1600"/>
              <a:t> и </a:t>
            </a:r>
            <a:r>
              <a:rPr lang="en-US" sz="1600" err="1"/>
              <a:t>идентификационе</a:t>
            </a:r>
            <a:r>
              <a:rPr lang="en-US" sz="1600"/>
              <a:t> </a:t>
            </a:r>
            <a:r>
              <a:rPr lang="en-US" sz="1600" err="1"/>
              <a:t>ознаке</a:t>
            </a:r>
            <a:r>
              <a:rPr lang="en-US" sz="1600"/>
              <a:t>);</a:t>
            </a:r>
          </a:p>
          <a:p>
            <a:pPr lvl="0"/>
            <a:r>
              <a:rPr lang="en-US" sz="1600" err="1"/>
              <a:t>опис</a:t>
            </a:r>
            <a:r>
              <a:rPr lang="en-US" sz="1600"/>
              <a:t> </a:t>
            </a:r>
            <a:r>
              <a:rPr lang="en-US" sz="1600" err="1"/>
              <a:t>изгледа</a:t>
            </a:r>
            <a:r>
              <a:rPr lang="en-US" sz="1600"/>
              <a:t> и </a:t>
            </a:r>
            <a:r>
              <a:rPr lang="en-US" sz="1600" err="1"/>
              <a:t>стања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и </a:t>
            </a:r>
            <a:r>
              <a:rPr lang="en-US" sz="1600" err="1"/>
              <a:t>појединих</a:t>
            </a:r>
            <a:r>
              <a:rPr lang="en-US" sz="1600"/>
              <a:t> </a:t>
            </a:r>
            <a:r>
              <a:rPr lang="en-US" sz="1600" err="1"/>
              <a:t>његових</a:t>
            </a:r>
            <a:r>
              <a:rPr lang="en-US" sz="1600"/>
              <a:t> </a:t>
            </a:r>
            <a:r>
              <a:rPr lang="en-US" sz="1600" err="1"/>
              <a:t>делова</a:t>
            </a:r>
            <a:r>
              <a:rPr lang="en-US" sz="1600"/>
              <a:t>;</a:t>
            </a:r>
          </a:p>
          <a:p>
            <a:pPr lvl="0" algn="just"/>
            <a:r>
              <a:rPr lang="en-US" sz="1600" err="1"/>
              <a:t>границу</a:t>
            </a:r>
            <a:r>
              <a:rPr lang="en-US" sz="1600"/>
              <a:t> </a:t>
            </a:r>
            <a:r>
              <a:rPr lang="en-US" sz="1600" err="1"/>
              <a:t>непокретног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и </a:t>
            </a:r>
            <a:r>
              <a:rPr lang="en-US" sz="1600" err="1"/>
              <a:t>границу</a:t>
            </a:r>
            <a:r>
              <a:rPr lang="en-US" sz="1600"/>
              <a:t> </a:t>
            </a:r>
            <a:r>
              <a:rPr lang="en-US" sz="1600" err="1"/>
              <a:t>његове</a:t>
            </a:r>
            <a:r>
              <a:rPr lang="en-US" sz="1600"/>
              <a:t> </a:t>
            </a:r>
            <a:r>
              <a:rPr lang="en-US" sz="1600" err="1"/>
              <a:t>заштићене</a:t>
            </a:r>
            <a:r>
              <a:rPr lang="en-US" sz="1600"/>
              <a:t> </a:t>
            </a:r>
            <a:r>
              <a:rPr lang="en-US" sz="1600" err="1"/>
              <a:t>околине</a:t>
            </a:r>
            <a:r>
              <a:rPr lang="en-US" sz="1600"/>
              <a:t>;</a:t>
            </a:r>
          </a:p>
          <a:p>
            <a:pPr lvl="0" algn="just"/>
            <a:r>
              <a:rPr lang="en-US" sz="1600" err="1"/>
              <a:t>податке</a:t>
            </a:r>
            <a:r>
              <a:rPr lang="en-US" sz="1600"/>
              <a:t> о </a:t>
            </a:r>
            <a:r>
              <a:rPr lang="en-US" sz="1600" err="1"/>
              <a:t>власнику</a:t>
            </a:r>
            <a:r>
              <a:rPr lang="en-US" sz="1600"/>
              <a:t> и </a:t>
            </a:r>
            <a:r>
              <a:rPr lang="en-US" sz="1600" err="1"/>
              <a:t>држаоцу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и </a:t>
            </a:r>
            <a:r>
              <a:rPr lang="en-US" sz="1600" err="1"/>
              <a:t>заштићене</a:t>
            </a:r>
            <a:r>
              <a:rPr lang="en-US" sz="1600"/>
              <a:t> </a:t>
            </a:r>
            <a:r>
              <a:rPr lang="en-US" sz="1600" err="1"/>
              <a:t>околине</a:t>
            </a:r>
            <a:r>
              <a:rPr lang="en-US" sz="1600"/>
              <a:t> </a:t>
            </a:r>
            <a:r>
              <a:rPr lang="en-US" sz="1600" err="1"/>
              <a:t>непокретног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(</a:t>
            </a:r>
            <a:r>
              <a:rPr lang="en-US" sz="1600" err="1"/>
              <a:t>име</a:t>
            </a:r>
            <a:r>
              <a:rPr lang="en-US" sz="1600"/>
              <a:t> и </a:t>
            </a:r>
            <a:r>
              <a:rPr lang="en-US" sz="1600" err="1"/>
              <a:t>презиме</a:t>
            </a:r>
            <a:r>
              <a:rPr lang="en-US" sz="1600"/>
              <a:t>, </a:t>
            </a:r>
            <a:r>
              <a:rPr lang="en-US" sz="1600" err="1"/>
              <a:t>пребивалиште</a:t>
            </a:r>
            <a:r>
              <a:rPr lang="en-US" sz="1600"/>
              <a:t> и </a:t>
            </a:r>
            <a:r>
              <a:rPr lang="en-US" sz="1600" err="1"/>
              <a:t>боравиште</a:t>
            </a:r>
            <a:r>
              <a:rPr lang="en-US" sz="1600"/>
              <a:t>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физичко</a:t>
            </a:r>
            <a:r>
              <a:rPr lang="en-US" sz="1600"/>
              <a:t> </a:t>
            </a:r>
            <a:r>
              <a:rPr lang="en-US" sz="1600" err="1"/>
              <a:t>лице</a:t>
            </a:r>
            <a:r>
              <a:rPr lang="en-US" sz="1600"/>
              <a:t>, </a:t>
            </a:r>
            <a:r>
              <a:rPr lang="en-US" sz="1600" err="1"/>
              <a:t>односно</a:t>
            </a:r>
            <a:r>
              <a:rPr lang="en-US" sz="1600"/>
              <a:t> </a:t>
            </a:r>
            <a:r>
              <a:rPr lang="en-US" sz="1600" err="1"/>
              <a:t>назив</a:t>
            </a:r>
            <a:r>
              <a:rPr lang="en-US" sz="1600"/>
              <a:t> и </a:t>
            </a:r>
            <a:r>
              <a:rPr lang="en-US" sz="1600" err="1"/>
              <a:t>седиште</a:t>
            </a:r>
            <a:r>
              <a:rPr lang="en-US" sz="1600"/>
              <a:t>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правно</a:t>
            </a:r>
            <a:r>
              <a:rPr lang="en-US" sz="1600"/>
              <a:t> </a:t>
            </a:r>
            <a:r>
              <a:rPr lang="en-US" sz="1600" err="1"/>
              <a:t>лице</a:t>
            </a:r>
            <a:r>
              <a:rPr lang="en-US" sz="1600"/>
              <a:t>);</a:t>
            </a:r>
          </a:p>
          <a:p>
            <a:pPr lvl="0"/>
            <a:r>
              <a:rPr lang="en-US" sz="1600" err="1"/>
              <a:t>образложење</a:t>
            </a:r>
            <a:r>
              <a:rPr lang="en-US" sz="1600"/>
              <a:t> </a:t>
            </a:r>
            <a:r>
              <a:rPr lang="en-US" sz="1600" err="1"/>
              <a:t>вредности</a:t>
            </a:r>
            <a:r>
              <a:rPr lang="en-US" sz="1600"/>
              <a:t> и </a:t>
            </a:r>
            <a:r>
              <a:rPr lang="en-US" sz="1600" err="1"/>
              <a:t>особености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;</a:t>
            </a:r>
          </a:p>
          <a:p>
            <a:pPr lvl="0"/>
            <a:r>
              <a:rPr lang="en-US" sz="1600" err="1"/>
              <a:t>категорију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;</a:t>
            </a:r>
          </a:p>
          <a:p>
            <a:pPr lvl="0"/>
            <a:r>
              <a:rPr lang="en-US" sz="1600" err="1"/>
              <a:t>податке</a:t>
            </a:r>
            <a:r>
              <a:rPr lang="en-US" sz="1600"/>
              <a:t> о </a:t>
            </a:r>
            <a:r>
              <a:rPr lang="en-US" sz="1600" err="1"/>
              <a:t>објекту</a:t>
            </a:r>
            <a:r>
              <a:rPr lang="en-US" sz="1600"/>
              <a:t> у </a:t>
            </a:r>
            <a:r>
              <a:rPr lang="en-US" sz="1600" err="1"/>
              <a:t>којем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</a:t>
            </a:r>
            <a:r>
              <a:rPr lang="en-US" sz="1600" err="1"/>
              <a:t>трајно</a:t>
            </a:r>
            <a:r>
              <a:rPr lang="en-US" sz="1600"/>
              <a:t> </a:t>
            </a:r>
            <a:r>
              <a:rPr lang="en-US" sz="1600" err="1"/>
              <a:t>чува</a:t>
            </a:r>
            <a:r>
              <a:rPr lang="en-US" sz="1600"/>
              <a:t> </a:t>
            </a:r>
            <a:r>
              <a:rPr lang="en-US" sz="1600" err="1"/>
              <a:t>или</a:t>
            </a:r>
            <a:r>
              <a:rPr lang="en-US" sz="1600"/>
              <a:t> </a:t>
            </a:r>
            <a:r>
              <a:rPr lang="en-US" sz="1600" err="1"/>
              <a:t>излаже</a:t>
            </a:r>
            <a:r>
              <a:rPr lang="en-US" sz="1600"/>
              <a:t> </a:t>
            </a:r>
            <a:r>
              <a:rPr lang="en-US" sz="1600" err="1"/>
              <a:t>покретно</a:t>
            </a:r>
            <a:r>
              <a:rPr lang="en-US" sz="1600"/>
              <a:t> </a:t>
            </a:r>
            <a:r>
              <a:rPr lang="en-US" sz="1600" err="1"/>
              <a:t>културно</a:t>
            </a:r>
            <a:r>
              <a:rPr lang="en-US" sz="1600"/>
              <a:t> </a:t>
            </a:r>
            <a:r>
              <a:rPr lang="en-US" sz="1600" err="1"/>
              <a:t>добро</a:t>
            </a:r>
            <a:r>
              <a:rPr lang="en-US" sz="1600"/>
              <a:t>;</a:t>
            </a:r>
          </a:p>
          <a:p>
            <a:pPr lvl="0" algn="just"/>
            <a:r>
              <a:rPr lang="en-US" sz="1600" err="1"/>
              <a:t>мере</a:t>
            </a:r>
            <a:r>
              <a:rPr lang="en-US" sz="1600"/>
              <a:t> </a:t>
            </a:r>
            <a:r>
              <a:rPr lang="en-US" sz="1600" err="1"/>
              <a:t>заштите</a:t>
            </a:r>
            <a:r>
              <a:rPr lang="en-US" sz="1600"/>
              <a:t>, </a:t>
            </a:r>
            <a:r>
              <a:rPr lang="en-US" sz="1600" err="1"/>
              <a:t>намену</a:t>
            </a:r>
            <a:r>
              <a:rPr lang="en-US" sz="1600"/>
              <a:t> и </a:t>
            </a:r>
            <a:r>
              <a:rPr lang="en-US" sz="1600" err="1"/>
              <a:t>начин</a:t>
            </a:r>
            <a:r>
              <a:rPr lang="en-US" sz="1600"/>
              <a:t> </a:t>
            </a:r>
            <a:r>
              <a:rPr lang="en-US" sz="1600" err="1"/>
              <a:t>чувања</a:t>
            </a:r>
            <a:r>
              <a:rPr lang="en-US" sz="1600"/>
              <a:t>, </a:t>
            </a:r>
            <a:r>
              <a:rPr lang="en-US" sz="1600" err="1"/>
              <a:t>одржавања</a:t>
            </a:r>
            <a:r>
              <a:rPr lang="en-US" sz="1600"/>
              <a:t> и </a:t>
            </a:r>
            <a:r>
              <a:rPr lang="en-US" sz="1600" err="1"/>
              <a:t>коришћења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, а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непокретно</a:t>
            </a:r>
            <a:r>
              <a:rPr lang="en-US" sz="1600"/>
              <a:t> </a:t>
            </a:r>
            <a:r>
              <a:rPr lang="en-US" sz="1600" err="1"/>
              <a:t>културно</a:t>
            </a:r>
            <a:r>
              <a:rPr lang="en-US" sz="1600"/>
              <a:t> </a:t>
            </a:r>
            <a:r>
              <a:rPr lang="en-US" sz="1600" err="1"/>
              <a:t>добро</a:t>
            </a:r>
            <a:r>
              <a:rPr lang="en-US" sz="1600"/>
              <a:t> и </a:t>
            </a:r>
            <a:r>
              <a:rPr lang="en-US" sz="1600" err="1"/>
              <a:t>његове</a:t>
            </a:r>
            <a:r>
              <a:rPr lang="en-US" sz="1600"/>
              <a:t> </a:t>
            </a:r>
            <a:r>
              <a:rPr lang="en-US" sz="1600" err="1"/>
              <a:t>заштићене</a:t>
            </a:r>
            <a:r>
              <a:rPr lang="en-US" sz="1600"/>
              <a:t> </a:t>
            </a:r>
            <a:r>
              <a:rPr lang="en-US" sz="1600" err="1"/>
              <a:t>околине</a:t>
            </a:r>
            <a:r>
              <a:rPr lang="en-US" sz="1600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800" smtClean="0"/>
              <a:t>ОБАВЕЗЕ ВЛАСНИКА И ДРЖАЛАЦА КУЛТУРНИХ ДОБАРА</a:t>
            </a:r>
            <a:endParaRPr lang="en-US" sz="2800" smtClean="0"/>
          </a:p>
          <a:p>
            <a:pPr marL="0" indent="0">
              <a:buNone/>
            </a:pPr>
            <a:r>
              <a:rPr lang="sr-Cyrl-RS" sz="1600" smtClean="0"/>
              <a:t>       Власник</a:t>
            </a:r>
            <a:r>
              <a:rPr lang="sr-Cyrl-RS" sz="1600"/>
              <a:t>, односно дражалац има обавезу да</a:t>
            </a:r>
            <a:r>
              <a:rPr lang="en-US" sz="1600"/>
              <a:t>:</a:t>
            </a:r>
          </a:p>
          <a:p>
            <a:pPr lvl="0"/>
            <a:r>
              <a:rPr lang="en-US" sz="1400" err="1"/>
              <a:t>чува</a:t>
            </a:r>
            <a:r>
              <a:rPr lang="en-US" sz="1400"/>
              <a:t> и </a:t>
            </a:r>
            <a:r>
              <a:rPr lang="en-US" sz="1400" err="1"/>
              <a:t>одржава</a:t>
            </a:r>
            <a:r>
              <a:rPr lang="en-US" sz="1400"/>
              <a:t> </a:t>
            </a:r>
            <a:r>
              <a:rPr lang="en-US" sz="1400" err="1"/>
              <a:t>културно</a:t>
            </a:r>
            <a:r>
              <a:rPr lang="en-US" sz="1400"/>
              <a:t> </a:t>
            </a:r>
            <a:r>
              <a:rPr lang="en-US" sz="1400" err="1"/>
              <a:t>добро</a:t>
            </a:r>
            <a:r>
              <a:rPr lang="en-US" sz="1400"/>
              <a:t> и </a:t>
            </a:r>
            <a:r>
              <a:rPr lang="en-US" sz="1400" err="1"/>
              <a:t>добро</a:t>
            </a:r>
            <a:r>
              <a:rPr lang="en-US" sz="1400"/>
              <a:t> </a:t>
            </a:r>
            <a:r>
              <a:rPr lang="en-US" sz="1400" err="1"/>
              <a:t>под</a:t>
            </a:r>
            <a:r>
              <a:rPr lang="en-US" sz="1400"/>
              <a:t> </a:t>
            </a:r>
            <a:r>
              <a:rPr lang="en-US" sz="1400" err="1"/>
              <a:t>претходном</a:t>
            </a:r>
            <a:r>
              <a:rPr lang="en-US" sz="1400"/>
              <a:t> </a:t>
            </a:r>
            <a:r>
              <a:rPr lang="en-US" sz="1400" err="1"/>
              <a:t>заштитом</a:t>
            </a:r>
            <a:r>
              <a:rPr lang="en-US" sz="1400"/>
              <a:t> и </a:t>
            </a:r>
            <a:r>
              <a:rPr lang="en-US" sz="1400" err="1"/>
              <a:t>спроводи</a:t>
            </a:r>
            <a:r>
              <a:rPr lang="en-US" sz="1400"/>
              <a:t> </a:t>
            </a:r>
            <a:r>
              <a:rPr lang="en-US" sz="1400" err="1"/>
              <a:t>утврђене</a:t>
            </a:r>
            <a:r>
              <a:rPr lang="en-US" sz="1400"/>
              <a:t> </a:t>
            </a:r>
            <a:r>
              <a:rPr lang="en-US" sz="1400" err="1"/>
              <a:t>мере</a:t>
            </a:r>
            <a:r>
              <a:rPr lang="en-US" sz="1400"/>
              <a:t> </a:t>
            </a:r>
            <a:r>
              <a:rPr lang="en-US" sz="1400" err="1"/>
              <a:t>заштите</a:t>
            </a:r>
            <a:r>
              <a:rPr lang="en-US" sz="1400"/>
              <a:t>;</a:t>
            </a:r>
          </a:p>
          <a:p>
            <a:pPr lvl="0"/>
            <a:r>
              <a:rPr lang="en-US" sz="1400" err="1"/>
              <a:t>неодложно</a:t>
            </a:r>
            <a:r>
              <a:rPr lang="en-US" sz="1400"/>
              <a:t> </a:t>
            </a:r>
            <a:r>
              <a:rPr lang="en-US" sz="1400" err="1"/>
              <a:t>обавештава</a:t>
            </a:r>
            <a:r>
              <a:rPr lang="en-US" sz="1400"/>
              <a:t> </a:t>
            </a:r>
            <a:r>
              <a:rPr lang="en-US" sz="1400" err="1"/>
              <a:t>установу</a:t>
            </a:r>
            <a:r>
              <a:rPr lang="en-US" sz="1400"/>
              <a:t> </a:t>
            </a:r>
            <a:r>
              <a:rPr lang="en-US" sz="1400" err="1"/>
              <a:t>заштите</a:t>
            </a:r>
            <a:r>
              <a:rPr lang="en-US" sz="1400"/>
              <a:t> о </a:t>
            </a:r>
            <a:r>
              <a:rPr lang="en-US" sz="1400" err="1"/>
              <a:t>свим</a:t>
            </a:r>
            <a:r>
              <a:rPr lang="en-US" sz="1400"/>
              <a:t> </a:t>
            </a:r>
            <a:r>
              <a:rPr lang="en-US" sz="1400" err="1"/>
              <a:t>правним</a:t>
            </a:r>
            <a:r>
              <a:rPr lang="en-US" sz="1400"/>
              <a:t> и </a:t>
            </a:r>
            <a:r>
              <a:rPr lang="en-US" sz="1400" err="1"/>
              <a:t>физичким</a:t>
            </a:r>
            <a:r>
              <a:rPr lang="en-US" sz="1400"/>
              <a:t> </a:t>
            </a:r>
            <a:r>
              <a:rPr lang="en-US" sz="1400" err="1"/>
              <a:t>променама</a:t>
            </a:r>
            <a:r>
              <a:rPr lang="en-US" sz="1400"/>
              <a:t> </a:t>
            </a:r>
            <a:r>
              <a:rPr lang="en-US" sz="1400" err="1"/>
              <a:t>насталим</a:t>
            </a:r>
            <a:r>
              <a:rPr lang="en-US" sz="1400"/>
              <a:t> у </a:t>
            </a:r>
            <a:r>
              <a:rPr lang="en-US" sz="1400" err="1"/>
              <a:t>вези</a:t>
            </a:r>
            <a:r>
              <a:rPr lang="en-US" sz="1400"/>
              <a:t> с </a:t>
            </a:r>
            <a:r>
              <a:rPr lang="en-US" sz="1400" err="1"/>
              <a:t>културним</a:t>
            </a:r>
            <a:r>
              <a:rPr lang="en-US" sz="1400"/>
              <a:t> </a:t>
            </a:r>
            <a:r>
              <a:rPr lang="en-US" sz="1400" err="1"/>
              <a:t>добром</a:t>
            </a:r>
            <a:r>
              <a:rPr lang="en-US" sz="1400"/>
              <a:t> и </a:t>
            </a:r>
            <a:r>
              <a:rPr lang="en-US" sz="1400" err="1"/>
              <a:t>добром</a:t>
            </a:r>
            <a:r>
              <a:rPr lang="en-US" sz="1400"/>
              <a:t> </a:t>
            </a:r>
            <a:r>
              <a:rPr lang="en-US" sz="1400" err="1"/>
              <a:t>под</a:t>
            </a:r>
            <a:r>
              <a:rPr lang="en-US" sz="1400"/>
              <a:t> </a:t>
            </a:r>
            <a:r>
              <a:rPr lang="en-US" sz="1400" err="1"/>
              <a:t>претходном</a:t>
            </a:r>
            <a:r>
              <a:rPr lang="en-US" sz="1400"/>
              <a:t> </a:t>
            </a:r>
            <a:r>
              <a:rPr lang="en-US" sz="1400" err="1"/>
              <a:t>заштитом</a:t>
            </a:r>
            <a:r>
              <a:rPr lang="en-US" sz="1400"/>
              <a:t>;</a:t>
            </a:r>
          </a:p>
          <a:p>
            <a:pPr lvl="0"/>
            <a:r>
              <a:rPr lang="en-US" sz="1400" err="1"/>
              <a:t>дозволи</a:t>
            </a:r>
            <a:r>
              <a:rPr lang="en-US" sz="1400"/>
              <a:t> </a:t>
            </a:r>
            <a:r>
              <a:rPr lang="en-US" sz="1400" err="1"/>
              <a:t>научна</a:t>
            </a:r>
            <a:r>
              <a:rPr lang="en-US" sz="1400"/>
              <a:t> и </a:t>
            </a:r>
            <a:r>
              <a:rPr lang="en-US" sz="1400" err="1"/>
              <a:t>стручна</a:t>
            </a:r>
            <a:r>
              <a:rPr lang="en-US" sz="1400"/>
              <a:t> </a:t>
            </a:r>
            <a:r>
              <a:rPr lang="en-US" sz="1400" err="1"/>
              <a:t>истраживања</a:t>
            </a:r>
            <a:r>
              <a:rPr lang="en-US" sz="1400"/>
              <a:t>, </a:t>
            </a:r>
            <a:r>
              <a:rPr lang="en-US" sz="1400" err="1"/>
              <a:t>техничка</a:t>
            </a:r>
            <a:r>
              <a:rPr lang="en-US" sz="1400"/>
              <a:t> и </a:t>
            </a:r>
            <a:r>
              <a:rPr lang="en-US" sz="1400" err="1"/>
              <a:t>друга</a:t>
            </a:r>
            <a:r>
              <a:rPr lang="en-US" sz="1400"/>
              <a:t> </a:t>
            </a:r>
            <a:r>
              <a:rPr lang="en-US" sz="1400" err="1"/>
              <a:t>снимања</a:t>
            </a:r>
            <a:r>
              <a:rPr lang="en-US" sz="1400"/>
              <a:t> </a:t>
            </a:r>
            <a:r>
              <a:rPr lang="en-US" sz="1400" err="1"/>
              <a:t>као</a:t>
            </a:r>
            <a:r>
              <a:rPr lang="en-US" sz="1400"/>
              <a:t> и </a:t>
            </a:r>
            <a:r>
              <a:rPr lang="en-US" sz="1400" err="1"/>
              <a:t>извођење</a:t>
            </a:r>
            <a:r>
              <a:rPr lang="en-US" sz="1400"/>
              <a:t> </a:t>
            </a:r>
            <a:r>
              <a:rPr lang="en-US" sz="1400" err="1"/>
              <a:t>мера</a:t>
            </a:r>
            <a:r>
              <a:rPr lang="en-US" sz="1400"/>
              <a:t> </a:t>
            </a:r>
            <a:r>
              <a:rPr lang="en-US" sz="1400" err="1"/>
              <a:t>техничке</a:t>
            </a:r>
            <a:r>
              <a:rPr lang="en-US" sz="1400"/>
              <a:t> </a:t>
            </a:r>
            <a:r>
              <a:rPr lang="en-US" sz="1400" err="1"/>
              <a:t>заштите</a:t>
            </a:r>
            <a:r>
              <a:rPr lang="en-US" sz="1400"/>
              <a:t> </a:t>
            </a:r>
            <a:r>
              <a:rPr lang="en-US" sz="1400" err="1"/>
              <a:t>на</a:t>
            </a:r>
            <a:r>
              <a:rPr lang="en-US" sz="1400"/>
              <a:t> </a:t>
            </a:r>
            <a:r>
              <a:rPr lang="en-US" sz="1400" err="1"/>
              <a:t>културном</a:t>
            </a:r>
            <a:r>
              <a:rPr lang="en-US" sz="1400"/>
              <a:t> </a:t>
            </a:r>
            <a:r>
              <a:rPr lang="en-US" sz="1400" err="1"/>
              <a:t>добру</a:t>
            </a:r>
            <a:r>
              <a:rPr lang="en-US" sz="1400"/>
              <a:t> у </a:t>
            </a:r>
            <a:r>
              <a:rPr lang="en-US" sz="1400" err="1"/>
              <a:t>складу</a:t>
            </a:r>
            <a:r>
              <a:rPr lang="en-US" sz="1400"/>
              <a:t> с </a:t>
            </a:r>
            <a:r>
              <a:rPr lang="en-US" sz="1400" err="1"/>
              <a:t>одредбама</a:t>
            </a:r>
            <a:r>
              <a:rPr lang="en-US" sz="1400"/>
              <a:t> </a:t>
            </a:r>
            <a:r>
              <a:rPr lang="en-US" sz="1400" err="1" smtClean="0"/>
              <a:t>закона</a:t>
            </a:r>
            <a:r>
              <a:rPr lang="en-US" sz="1400"/>
              <a:t>;</a:t>
            </a:r>
          </a:p>
          <a:p>
            <a:pPr lvl="0"/>
            <a:r>
              <a:rPr lang="en-US" sz="1400" err="1"/>
              <a:t>обезбеди</a:t>
            </a:r>
            <a:r>
              <a:rPr lang="en-US" sz="1400"/>
              <a:t> </a:t>
            </a:r>
            <a:r>
              <a:rPr lang="en-US" sz="1400" err="1"/>
              <a:t>доступност</a:t>
            </a:r>
            <a:r>
              <a:rPr lang="en-US" sz="1400"/>
              <a:t> </a:t>
            </a:r>
            <a:r>
              <a:rPr lang="en-US" sz="1400" err="1"/>
              <a:t>културног</a:t>
            </a:r>
            <a:r>
              <a:rPr lang="en-US" sz="1400"/>
              <a:t> </a:t>
            </a:r>
            <a:r>
              <a:rPr lang="en-US" sz="1400" err="1"/>
              <a:t>добра</a:t>
            </a:r>
            <a:r>
              <a:rPr lang="en-US" sz="1400"/>
              <a:t> </a:t>
            </a:r>
            <a:r>
              <a:rPr lang="en-US" sz="1400" err="1"/>
              <a:t>јавности</a:t>
            </a:r>
            <a:r>
              <a:rPr lang="en-US" sz="1400"/>
              <a:t>;</a:t>
            </a:r>
          </a:p>
          <a:p>
            <a:pPr lvl="0" algn="just"/>
            <a:r>
              <a:rPr lang="en-US" sz="1400" err="1"/>
              <a:t>извршава</a:t>
            </a:r>
            <a:r>
              <a:rPr lang="en-US" sz="1400"/>
              <a:t> </a:t>
            </a:r>
            <a:r>
              <a:rPr lang="en-US" sz="1400" err="1"/>
              <a:t>друге</a:t>
            </a:r>
            <a:r>
              <a:rPr lang="en-US" sz="1400"/>
              <a:t> </a:t>
            </a:r>
            <a:r>
              <a:rPr lang="en-US" sz="1400" err="1"/>
              <a:t>обавезе</a:t>
            </a:r>
            <a:r>
              <a:rPr lang="en-US" sz="1400"/>
              <a:t> и </a:t>
            </a:r>
            <a:r>
              <a:rPr lang="en-US" sz="1400" err="1"/>
              <a:t>одговорности</a:t>
            </a:r>
            <a:r>
              <a:rPr lang="en-US" sz="1400"/>
              <a:t> </a:t>
            </a:r>
            <a:r>
              <a:rPr lang="en-US" sz="1400" err="1"/>
              <a:t>утврђене</a:t>
            </a:r>
            <a:r>
              <a:rPr lang="en-US" sz="1400"/>
              <a:t> </a:t>
            </a:r>
            <a:r>
              <a:rPr lang="en-US" sz="1400" err="1"/>
              <a:t>посебним</a:t>
            </a:r>
            <a:r>
              <a:rPr lang="en-US" sz="1400"/>
              <a:t> </a:t>
            </a:r>
            <a:r>
              <a:rPr lang="en-US" sz="1400" err="1"/>
              <a:t>законом</a:t>
            </a:r>
            <a:r>
              <a:rPr lang="en-US" sz="1400"/>
              <a:t> </a:t>
            </a:r>
            <a:r>
              <a:rPr lang="en-US" sz="1400" err="1"/>
              <a:t>којим</a:t>
            </a:r>
            <a:r>
              <a:rPr lang="en-US" sz="1400"/>
              <a:t> </a:t>
            </a:r>
            <a:r>
              <a:rPr lang="en-US" sz="1400" err="1"/>
              <a:t>се</a:t>
            </a:r>
            <a:r>
              <a:rPr lang="en-US" sz="1400"/>
              <a:t> </a:t>
            </a:r>
            <a:r>
              <a:rPr lang="en-US" sz="1400" err="1"/>
              <a:t>уређују</a:t>
            </a:r>
            <a:r>
              <a:rPr lang="en-US" sz="1400"/>
              <a:t> </a:t>
            </a:r>
            <a:r>
              <a:rPr lang="en-US" sz="1400" err="1"/>
              <a:t>појединачне</a:t>
            </a:r>
            <a:r>
              <a:rPr lang="en-US" sz="1400"/>
              <a:t> </a:t>
            </a:r>
            <a:r>
              <a:rPr lang="en-US" sz="1400" err="1"/>
              <a:t>делатности</a:t>
            </a:r>
            <a:r>
              <a:rPr lang="en-US" sz="1400"/>
              <a:t> </a:t>
            </a:r>
            <a:r>
              <a:rPr lang="en-US" sz="1400" err="1"/>
              <a:t>заштите</a:t>
            </a:r>
            <a:r>
              <a:rPr lang="en-US" sz="1400"/>
              <a:t> </a:t>
            </a:r>
            <a:r>
              <a:rPr lang="en-US" sz="1400" err="1"/>
              <a:t>културног</a:t>
            </a:r>
            <a:r>
              <a:rPr lang="en-US" sz="1400"/>
              <a:t> </a:t>
            </a:r>
            <a:r>
              <a:rPr lang="en-US" sz="1400" err="1"/>
              <a:t>наслеђа</a:t>
            </a:r>
            <a:r>
              <a:rPr lang="en-US" sz="1400" smtClean="0"/>
              <a:t>.</a:t>
            </a:r>
            <a:endParaRPr lang="sr-Cyrl-RS" sz="1400" smtClean="0"/>
          </a:p>
          <a:p>
            <a:pPr marL="0" indent="0">
              <a:buNone/>
            </a:pPr>
            <a:r>
              <a:rPr lang="sr-Cyrl-RS" sz="1400" smtClean="0"/>
              <a:t>        В</a:t>
            </a:r>
            <a:r>
              <a:rPr lang="en-US" sz="1400" err="1" smtClean="0"/>
              <a:t>ласник</a:t>
            </a:r>
            <a:r>
              <a:rPr lang="en-US" sz="1400"/>
              <a:t>, </a:t>
            </a:r>
            <a:r>
              <a:rPr lang="en-US" sz="1400" err="1"/>
              <a:t>односно</a:t>
            </a:r>
            <a:r>
              <a:rPr lang="en-US" sz="1400"/>
              <a:t> </a:t>
            </a:r>
            <a:r>
              <a:rPr lang="en-US" sz="1400" err="1"/>
              <a:t>држалац</a:t>
            </a:r>
            <a:r>
              <a:rPr lang="en-US" sz="1400"/>
              <a:t> </a:t>
            </a:r>
            <a:r>
              <a:rPr lang="en-US" sz="1400" err="1"/>
              <a:t>не</a:t>
            </a:r>
            <a:r>
              <a:rPr lang="en-US" sz="1400"/>
              <a:t> </a:t>
            </a:r>
            <a:r>
              <a:rPr lang="en-US" sz="1400" err="1"/>
              <a:t>сме</a:t>
            </a:r>
            <a:r>
              <a:rPr lang="en-US" sz="1400"/>
              <a:t> </a:t>
            </a:r>
            <a:r>
              <a:rPr lang="en-US" sz="1400" err="1"/>
              <a:t>да</a:t>
            </a:r>
            <a:r>
              <a:rPr lang="en-US" sz="1400"/>
              <a:t>:</a:t>
            </a:r>
          </a:p>
          <a:p>
            <a:pPr lvl="0"/>
            <a:r>
              <a:rPr lang="en-US" sz="1400" err="1"/>
              <a:t>користи</a:t>
            </a:r>
            <a:r>
              <a:rPr lang="en-US" sz="1400"/>
              <a:t> </a:t>
            </a:r>
            <a:r>
              <a:rPr lang="en-US" sz="1400" err="1"/>
              <a:t>културно</a:t>
            </a:r>
            <a:r>
              <a:rPr lang="en-US" sz="1400"/>
              <a:t> </a:t>
            </a:r>
            <a:r>
              <a:rPr lang="en-US" sz="1400" err="1"/>
              <a:t>добро</a:t>
            </a:r>
            <a:r>
              <a:rPr lang="en-US" sz="1400"/>
              <a:t> у </a:t>
            </a:r>
            <a:r>
              <a:rPr lang="en-US" sz="1400" err="1"/>
              <a:t>сврхе</a:t>
            </a:r>
            <a:r>
              <a:rPr lang="en-US" sz="1400"/>
              <a:t> </a:t>
            </a:r>
            <a:r>
              <a:rPr lang="en-US" sz="1400" err="1"/>
              <a:t>које</a:t>
            </a:r>
            <a:r>
              <a:rPr lang="en-US" sz="1400"/>
              <a:t> </a:t>
            </a:r>
            <a:r>
              <a:rPr lang="en-US" sz="1400" err="1"/>
              <a:t>нису</a:t>
            </a:r>
            <a:r>
              <a:rPr lang="en-US" sz="1400"/>
              <a:t> у </a:t>
            </a:r>
            <a:r>
              <a:rPr lang="en-US" sz="1400" err="1"/>
              <a:t>складу</a:t>
            </a:r>
            <a:r>
              <a:rPr lang="en-US" sz="1400"/>
              <a:t> с </a:t>
            </a:r>
            <a:r>
              <a:rPr lang="en-US" sz="1400" err="1"/>
              <a:t>његовом</a:t>
            </a:r>
            <a:r>
              <a:rPr lang="en-US" sz="1400"/>
              <a:t> </a:t>
            </a:r>
            <a:r>
              <a:rPr lang="en-US" sz="1400" err="1"/>
              <a:t>природом</a:t>
            </a:r>
            <a:r>
              <a:rPr lang="en-US" sz="1400"/>
              <a:t>, </a:t>
            </a:r>
            <a:r>
              <a:rPr lang="en-US" sz="1400" err="1"/>
              <a:t>наменом</a:t>
            </a:r>
            <a:r>
              <a:rPr lang="en-US" sz="1400"/>
              <a:t> и </a:t>
            </a:r>
            <a:r>
              <a:rPr lang="en-US" sz="1400" err="1"/>
              <a:t>значајем</a:t>
            </a:r>
            <a:r>
              <a:rPr lang="en-US" sz="1400"/>
              <a:t> </a:t>
            </a:r>
            <a:r>
              <a:rPr lang="en-US" sz="1400" err="1"/>
              <a:t>или</a:t>
            </a:r>
            <a:r>
              <a:rPr lang="en-US" sz="1400"/>
              <a:t> </a:t>
            </a:r>
            <a:r>
              <a:rPr lang="en-US" sz="1400" err="1"/>
              <a:t>на</a:t>
            </a:r>
            <a:r>
              <a:rPr lang="en-US" sz="1400"/>
              <a:t> </a:t>
            </a:r>
            <a:r>
              <a:rPr lang="en-US" sz="1400" err="1"/>
              <a:t>начин</a:t>
            </a:r>
            <a:r>
              <a:rPr lang="en-US" sz="1400"/>
              <a:t> </a:t>
            </a:r>
            <a:r>
              <a:rPr lang="en-US" sz="1400" err="1"/>
              <a:t>који</a:t>
            </a:r>
            <a:r>
              <a:rPr lang="en-US" sz="1400"/>
              <a:t> </a:t>
            </a:r>
            <a:r>
              <a:rPr lang="en-US" sz="1400" err="1"/>
              <a:t>може</a:t>
            </a:r>
            <a:r>
              <a:rPr lang="en-US" sz="1400"/>
              <a:t> </a:t>
            </a:r>
            <a:r>
              <a:rPr lang="en-US" sz="1400" err="1"/>
              <a:t>довести</a:t>
            </a:r>
            <a:r>
              <a:rPr lang="en-US" sz="1400"/>
              <a:t> </a:t>
            </a:r>
            <a:r>
              <a:rPr lang="en-US" sz="1400" err="1"/>
              <a:t>до</a:t>
            </a:r>
            <a:r>
              <a:rPr lang="en-US" sz="1400"/>
              <a:t> </a:t>
            </a:r>
            <a:r>
              <a:rPr lang="en-US" sz="1400" err="1"/>
              <a:t>оштећења</a:t>
            </a:r>
            <a:r>
              <a:rPr lang="en-US" sz="1400"/>
              <a:t> </a:t>
            </a:r>
            <a:r>
              <a:rPr lang="en-US" sz="1400" err="1"/>
              <a:t>културног</a:t>
            </a:r>
            <a:r>
              <a:rPr lang="en-US" sz="1400"/>
              <a:t> </a:t>
            </a:r>
            <a:r>
              <a:rPr lang="en-US" sz="1400" err="1"/>
              <a:t>добра</a:t>
            </a:r>
            <a:r>
              <a:rPr lang="en-US" sz="1400"/>
              <a:t> и </a:t>
            </a:r>
            <a:r>
              <a:rPr lang="en-US" sz="1400" err="1"/>
              <a:t>добра</a:t>
            </a:r>
            <a:r>
              <a:rPr lang="en-US" sz="1400"/>
              <a:t> </a:t>
            </a:r>
            <a:r>
              <a:rPr lang="en-US" sz="1400" err="1"/>
              <a:t>под</a:t>
            </a:r>
            <a:r>
              <a:rPr lang="en-US" sz="1400"/>
              <a:t> </a:t>
            </a:r>
            <a:r>
              <a:rPr lang="en-US" sz="1400" err="1"/>
              <a:t>претходном</a:t>
            </a:r>
            <a:r>
              <a:rPr lang="en-US" sz="1400"/>
              <a:t> </a:t>
            </a:r>
            <a:r>
              <a:rPr lang="en-US" sz="1400" err="1"/>
              <a:t>заштитом</a:t>
            </a:r>
            <a:r>
              <a:rPr lang="en-US" sz="1400"/>
              <a:t>;</a:t>
            </a:r>
          </a:p>
          <a:p>
            <a:pPr lvl="0"/>
            <a:r>
              <a:rPr lang="en-US" sz="1400" err="1"/>
              <a:t>раскопава</a:t>
            </a:r>
            <a:r>
              <a:rPr lang="en-US" sz="1400"/>
              <a:t>, </a:t>
            </a:r>
            <a:r>
              <a:rPr lang="en-US" sz="1400" err="1"/>
              <a:t>руши</a:t>
            </a:r>
            <a:r>
              <a:rPr lang="en-US" sz="1400"/>
              <a:t>, </a:t>
            </a:r>
            <a:r>
              <a:rPr lang="en-US" sz="1400" err="1"/>
              <a:t>преправља</a:t>
            </a:r>
            <a:r>
              <a:rPr lang="en-US" sz="1400"/>
              <a:t>, </a:t>
            </a:r>
            <a:r>
              <a:rPr lang="en-US" sz="1400" err="1"/>
              <a:t>презиђује</a:t>
            </a:r>
            <a:r>
              <a:rPr lang="en-US" sz="1400"/>
              <a:t>, </a:t>
            </a:r>
            <a:r>
              <a:rPr lang="en-US" sz="1400" err="1"/>
              <a:t>прерађује</a:t>
            </a:r>
            <a:r>
              <a:rPr lang="en-US" sz="1400"/>
              <a:t> </a:t>
            </a:r>
            <a:r>
              <a:rPr lang="en-US" sz="1400" err="1"/>
              <a:t>или</a:t>
            </a:r>
            <a:r>
              <a:rPr lang="en-US" sz="1400"/>
              <a:t> </a:t>
            </a:r>
            <a:r>
              <a:rPr lang="en-US" sz="1400" err="1"/>
              <a:t>врши</a:t>
            </a:r>
            <a:r>
              <a:rPr lang="en-US" sz="1400"/>
              <a:t> </a:t>
            </a:r>
            <a:r>
              <a:rPr lang="en-US" sz="1400" err="1"/>
              <a:t>било</a:t>
            </a:r>
            <a:r>
              <a:rPr lang="en-US" sz="1400"/>
              <a:t> </a:t>
            </a:r>
            <a:r>
              <a:rPr lang="en-US" sz="1400" err="1"/>
              <a:t>какве</a:t>
            </a:r>
            <a:r>
              <a:rPr lang="en-US" sz="1400"/>
              <a:t> </a:t>
            </a:r>
            <a:r>
              <a:rPr lang="en-US" sz="1400" err="1"/>
              <a:t>радове</a:t>
            </a:r>
            <a:r>
              <a:rPr lang="en-US" sz="1400"/>
              <a:t> </a:t>
            </a:r>
            <a:r>
              <a:rPr lang="en-US" sz="1400" err="1"/>
              <a:t>који</a:t>
            </a:r>
            <a:r>
              <a:rPr lang="en-US" sz="1400"/>
              <a:t> </a:t>
            </a:r>
            <a:r>
              <a:rPr lang="en-US" sz="1400" err="1"/>
              <a:t>могу</a:t>
            </a:r>
            <a:r>
              <a:rPr lang="en-US" sz="1400"/>
              <a:t> </a:t>
            </a:r>
            <a:r>
              <a:rPr lang="en-US" sz="1400" err="1"/>
              <a:t>нарушити</a:t>
            </a:r>
            <a:r>
              <a:rPr lang="en-US" sz="1400"/>
              <a:t> </a:t>
            </a:r>
            <a:r>
              <a:rPr lang="en-US" sz="1400" err="1"/>
              <a:t>својства</a:t>
            </a:r>
            <a:r>
              <a:rPr lang="en-US" sz="1400"/>
              <a:t> </a:t>
            </a:r>
            <a:r>
              <a:rPr lang="en-US" sz="1400" err="1"/>
              <a:t>културног</a:t>
            </a:r>
            <a:r>
              <a:rPr lang="en-US" sz="1400"/>
              <a:t> </a:t>
            </a:r>
            <a:r>
              <a:rPr lang="en-US" sz="1400" err="1"/>
              <a:t>добра</a:t>
            </a:r>
            <a:r>
              <a:rPr lang="en-US" sz="1400"/>
              <a:t> и </a:t>
            </a:r>
            <a:r>
              <a:rPr lang="en-US" sz="1400" err="1"/>
              <a:t>добра</a:t>
            </a:r>
            <a:r>
              <a:rPr lang="en-US" sz="1400"/>
              <a:t> </a:t>
            </a:r>
            <a:r>
              <a:rPr lang="en-US" sz="1400" err="1"/>
              <a:t>под</a:t>
            </a:r>
            <a:r>
              <a:rPr lang="en-US" sz="1400"/>
              <a:t> </a:t>
            </a:r>
            <a:r>
              <a:rPr lang="en-US" sz="1400" err="1"/>
              <a:t>претходном</a:t>
            </a:r>
            <a:r>
              <a:rPr lang="en-US" sz="1400"/>
              <a:t> </a:t>
            </a:r>
            <a:r>
              <a:rPr lang="en-US" sz="1400" err="1"/>
              <a:t>заштитом</a:t>
            </a:r>
            <a:r>
              <a:rPr lang="en-US" sz="1400"/>
              <a:t> </a:t>
            </a:r>
            <a:r>
              <a:rPr lang="en-US" sz="1400" err="1"/>
              <a:t>без</a:t>
            </a:r>
            <a:r>
              <a:rPr lang="en-US" sz="1400"/>
              <a:t> </a:t>
            </a:r>
            <a:r>
              <a:rPr lang="en-US" sz="1400" err="1"/>
              <a:t>утврђених</a:t>
            </a:r>
            <a:r>
              <a:rPr lang="en-US" sz="1400"/>
              <a:t> </a:t>
            </a:r>
            <a:r>
              <a:rPr lang="en-US" sz="1400" err="1"/>
              <a:t>услова</a:t>
            </a:r>
            <a:r>
              <a:rPr lang="en-US" sz="1400"/>
              <a:t> и </a:t>
            </a:r>
            <a:r>
              <a:rPr lang="en-US" sz="1400" err="1"/>
              <a:t>сагласности</a:t>
            </a:r>
            <a:r>
              <a:rPr lang="en-US" sz="1400"/>
              <a:t> </a:t>
            </a:r>
            <a:r>
              <a:rPr lang="en-US" sz="1400" err="1"/>
              <a:t>надлежног</a:t>
            </a:r>
            <a:r>
              <a:rPr lang="en-US" sz="1400"/>
              <a:t> </a:t>
            </a:r>
            <a:r>
              <a:rPr lang="en-US" sz="1400" err="1"/>
              <a:t>органа</a:t>
            </a:r>
            <a:r>
              <a:rPr lang="en-US" sz="1400"/>
              <a:t>;</a:t>
            </a:r>
          </a:p>
          <a:p>
            <a:pPr lvl="0"/>
            <a:r>
              <a:rPr lang="en-US" sz="1400" err="1"/>
              <a:t>распарчава</a:t>
            </a:r>
            <a:r>
              <a:rPr lang="en-US" sz="1400"/>
              <a:t> </a:t>
            </a:r>
            <a:r>
              <a:rPr lang="en-US" sz="1400" err="1"/>
              <a:t>збирке</a:t>
            </a:r>
            <a:r>
              <a:rPr lang="en-US" sz="1400"/>
              <a:t>, </a:t>
            </a:r>
            <a:r>
              <a:rPr lang="en-US" sz="1400" err="1"/>
              <a:t>колекције</a:t>
            </a:r>
            <a:r>
              <a:rPr lang="en-US" sz="1400"/>
              <a:t> и </a:t>
            </a:r>
            <a:r>
              <a:rPr lang="en-US" sz="1400" err="1"/>
              <a:t>фондове</a:t>
            </a:r>
            <a:r>
              <a:rPr lang="en-US" sz="1400"/>
              <a:t> </a:t>
            </a:r>
            <a:r>
              <a:rPr lang="en-US" sz="1400" err="1"/>
              <a:t>културних</a:t>
            </a:r>
            <a:r>
              <a:rPr lang="en-US" sz="1400"/>
              <a:t> </a:t>
            </a:r>
            <a:r>
              <a:rPr lang="en-US" sz="1400" err="1"/>
              <a:t>добара</a:t>
            </a:r>
            <a:r>
              <a:rPr lang="en-US" sz="1400"/>
              <a:t> </a:t>
            </a:r>
            <a:r>
              <a:rPr lang="en-US" sz="1400" err="1"/>
              <a:t>без</a:t>
            </a:r>
            <a:r>
              <a:rPr lang="en-US" sz="1400"/>
              <a:t> </a:t>
            </a:r>
            <a:r>
              <a:rPr lang="en-US" sz="1400" err="1"/>
              <a:t>утврђених</a:t>
            </a:r>
            <a:r>
              <a:rPr lang="en-US" sz="1400"/>
              <a:t> </a:t>
            </a:r>
            <a:r>
              <a:rPr lang="en-US" sz="1400" err="1"/>
              <a:t>услова</a:t>
            </a:r>
            <a:r>
              <a:rPr lang="en-US" sz="1400"/>
              <a:t> и </a:t>
            </a:r>
            <a:r>
              <a:rPr lang="en-US" sz="1400" err="1"/>
              <a:t>сагласности</a:t>
            </a:r>
            <a:r>
              <a:rPr lang="en-US" sz="1400"/>
              <a:t> </a:t>
            </a:r>
            <a:r>
              <a:rPr lang="en-US" sz="1400" err="1"/>
              <a:t>надлежне</a:t>
            </a:r>
            <a:r>
              <a:rPr lang="en-US" sz="1400"/>
              <a:t> </a:t>
            </a:r>
            <a:r>
              <a:rPr lang="en-US" sz="1400" err="1"/>
              <a:t>установе</a:t>
            </a:r>
            <a:r>
              <a:rPr lang="en-US" sz="1400"/>
              <a:t> </a:t>
            </a:r>
            <a:r>
              <a:rPr lang="en-US" sz="1400" err="1"/>
              <a:t>заштите</a:t>
            </a:r>
            <a:r>
              <a:rPr lang="en-US" sz="1400"/>
              <a:t>;</a:t>
            </a:r>
          </a:p>
          <a:p>
            <a:pPr marL="0" lvl="0" indent="0">
              <a:buNone/>
            </a:pPr>
            <a:r>
              <a:rPr lang="sr-Cyrl-RS" sz="1400"/>
              <a:t> </a:t>
            </a:r>
            <a:r>
              <a:rPr lang="sr-Cyrl-RS" sz="1400" smtClean="0"/>
              <a:t>       Посебним законима могу се утврдити и </a:t>
            </a:r>
            <a:r>
              <a:rPr lang="en-US" sz="1400" smtClean="0"/>
              <a:t>друга ограничења</a:t>
            </a:r>
            <a:r>
              <a:rPr lang="sr-Cyrl-RS" sz="1400" smtClean="0"/>
              <a:t> </a:t>
            </a:r>
            <a:r>
              <a:rPr lang="en-US" sz="1400" smtClean="0"/>
              <a:t>.</a:t>
            </a:r>
            <a:endParaRPr lang="sr-Cyrl-RS" sz="1400" smtClean="0"/>
          </a:p>
          <a:p>
            <a:pPr lvl="0"/>
            <a:endParaRPr lang="en-US" sz="1400"/>
          </a:p>
          <a:p>
            <a:pPr lvl="0"/>
            <a:endParaRPr lang="en-US" sz="1600"/>
          </a:p>
          <a:p>
            <a:pPr marL="0" indent="0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7212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800"/>
              <a:t>РЕГИСТРИ КУЛТУРНИХ </a:t>
            </a:r>
            <a:r>
              <a:rPr lang="sr-Cyrl-RS" sz="2800" smtClean="0"/>
              <a:t>ДОБАРА</a:t>
            </a:r>
          </a:p>
          <a:p>
            <a:pPr marL="0" indent="0" algn="just">
              <a:buNone/>
            </a:pPr>
            <a:r>
              <a:rPr lang="en-US" sz="1600" smtClean="0"/>
              <a:t>Регистри </a:t>
            </a:r>
            <a:r>
              <a:rPr lang="en-US" sz="1600" err="1"/>
              <a:t>културних</a:t>
            </a:r>
            <a:r>
              <a:rPr lang="en-US" sz="1600"/>
              <a:t> </a:t>
            </a:r>
            <a:r>
              <a:rPr lang="en-US" sz="1600" err="1" smtClean="0"/>
              <a:t>добара</a:t>
            </a:r>
            <a:r>
              <a:rPr lang="sr-Cyrl-RS" sz="1600" smtClean="0"/>
              <a:t> се</a:t>
            </a:r>
            <a:r>
              <a:rPr lang="en-US" sz="1600" smtClean="0"/>
              <a:t> </a:t>
            </a:r>
            <a:r>
              <a:rPr lang="en-US" sz="1600" err="1"/>
              <a:t>воде</a:t>
            </a:r>
            <a:r>
              <a:rPr lang="en-US" sz="1600"/>
              <a:t> </a:t>
            </a:r>
            <a:r>
              <a:rPr lang="sr-Cyrl-RS" sz="1600" smtClean="0"/>
              <a:t>по </a:t>
            </a:r>
            <a:r>
              <a:rPr lang="sr-Cyrl-RS" sz="1600"/>
              <a:t>врстама културних </a:t>
            </a:r>
            <a:r>
              <a:rPr lang="sr-Cyrl-RS" sz="1600" smtClean="0"/>
              <a:t>добара.</a:t>
            </a:r>
            <a:endParaRPr lang="sr-Cyrl-RS" sz="1600"/>
          </a:p>
          <a:p>
            <a:pPr marL="0" indent="0" algn="just">
              <a:buNone/>
            </a:pPr>
            <a:r>
              <a:rPr lang="sr-Cyrl-RS" sz="1600" smtClean="0"/>
              <a:t>Регистри се воде </a:t>
            </a:r>
            <a:r>
              <a:rPr lang="sr-Cyrl-RS" sz="1600"/>
              <a:t>се у електронском облику </a:t>
            </a:r>
            <a:r>
              <a:rPr lang="en-US" sz="1600"/>
              <a:t>у </a:t>
            </a:r>
            <a:r>
              <a:rPr lang="en-US" sz="1600" err="1"/>
              <a:t>складу</a:t>
            </a:r>
            <a:r>
              <a:rPr lang="en-US" sz="1600"/>
              <a:t> </a:t>
            </a:r>
            <a:r>
              <a:rPr lang="en-US" sz="1600" err="1"/>
              <a:t>са</a:t>
            </a:r>
            <a:r>
              <a:rPr lang="en-US" sz="1600"/>
              <a:t> </a:t>
            </a:r>
            <a:r>
              <a:rPr lang="en-US" sz="1600" err="1"/>
              <a:t>прописима</a:t>
            </a:r>
            <a:r>
              <a:rPr lang="en-US" sz="1600"/>
              <a:t> </a:t>
            </a:r>
            <a:r>
              <a:rPr lang="en-US" sz="1600" err="1"/>
              <a:t>којима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</a:t>
            </a:r>
            <a:r>
              <a:rPr lang="en-US" sz="1600" err="1"/>
              <a:t>уређује</a:t>
            </a:r>
            <a:r>
              <a:rPr lang="en-US" sz="1600"/>
              <a:t> </a:t>
            </a:r>
            <a:r>
              <a:rPr lang="en-US" sz="1600" err="1"/>
              <a:t>електронска</a:t>
            </a:r>
            <a:r>
              <a:rPr lang="en-US" sz="1600"/>
              <a:t> </a:t>
            </a:r>
            <a:r>
              <a:rPr lang="en-US" sz="1600" smtClean="0"/>
              <a:t>управа</a:t>
            </a:r>
            <a:r>
              <a:rPr lang="sr-Cyrl-RS" sz="1600"/>
              <a:t>.</a:t>
            </a:r>
          </a:p>
          <a:p>
            <a:pPr marL="0" indent="0" algn="just">
              <a:buNone/>
            </a:pPr>
            <a:r>
              <a:rPr lang="sr-Cyrl-RS" sz="1600"/>
              <a:t>С</a:t>
            </a:r>
            <a:r>
              <a:rPr lang="en-US" sz="1600" err="1"/>
              <a:t>адрже</a:t>
            </a:r>
            <a:r>
              <a:rPr lang="en-US" sz="1600"/>
              <a:t> </a:t>
            </a:r>
            <a:r>
              <a:rPr lang="en-US" sz="1600" err="1"/>
              <a:t>податке</a:t>
            </a:r>
            <a:r>
              <a:rPr lang="en-US" sz="1600"/>
              <a:t> и </a:t>
            </a:r>
            <a:r>
              <a:rPr lang="en-US" sz="1600" err="1"/>
              <a:t>документацију</a:t>
            </a:r>
            <a:r>
              <a:rPr lang="en-US" sz="1600"/>
              <a:t> о </a:t>
            </a:r>
            <a:r>
              <a:rPr lang="en-US" sz="1600" err="1"/>
              <a:t>културним</a:t>
            </a:r>
            <a:r>
              <a:rPr lang="en-US" sz="1600"/>
              <a:t> </a:t>
            </a:r>
            <a:r>
              <a:rPr lang="en-US" sz="1600" err="1"/>
              <a:t>добрима</a:t>
            </a:r>
            <a:r>
              <a:rPr lang="en-US" sz="1600"/>
              <a:t> </a:t>
            </a:r>
            <a:r>
              <a:rPr lang="en-US" sz="1600" err="1"/>
              <a:t>према</a:t>
            </a:r>
            <a:r>
              <a:rPr lang="en-US" sz="1600"/>
              <a:t> </a:t>
            </a:r>
            <a:r>
              <a:rPr lang="en-US" sz="1600" smtClean="0"/>
              <a:t>врстама</a:t>
            </a:r>
            <a:r>
              <a:rPr lang="sr-Cyrl-RS" sz="1600" smtClean="0"/>
              <a:t>.</a:t>
            </a:r>
            <a:r>
              <a:rPr lang="en-US" sz="1600" smtClean="0"/>
              <a:t> </a:t>
            </a:r>
            <a:endParaRPr lang="sr-Cyrl-RS" sz="1600"/>
          </a:p>
          <a:p>
            <a:pPr marL="0" indent="0" algn="just">
              <a:buNone/>
            </a:pPr>
            <a:r>
              <a:rPr lang="sr-Cyrl-RS" sz="1600"/>
              <a:t>П</a:t>
            </a:r>
            <a:r>
              <a:rPr lang="en-US" sz="1600" err="1"/>
              <a:t>овезани</a:t>
            </a:r>
            <a:r>
              <a:rPr lang="en-US" sz="1600"/>
              <a:t> </a:t>
            </a:r>
            <a:r>
              <a:rPr lang="en-US" sz="1600" err="1"/>
              <a:t>су</a:t>
            </a:r>
            <a:r>
              <a:rPr lang="en-US" sz="1600"/>
              <a:t> </a:t>
            </a:r>
            <a:r>
              <a:rPr lang="en-US" sz="1600" err="1"/>
              <a:t>са</a:t>
            </a:r>
            <a:r>
              <a:rPr lang="en-US" sz="1600"/>
              <a:t> </a:t>
            </a:r>
            <a:r>
              <a:rPr lang="en-US" sz="1600" err="1"/>
              <a:t>јединственим</a:t>
            </a:r>
            <a:r>
              <a:rPr lang="en-US" sz="1600"/>
              <a:t> </a:t>
            </a:r>
            <a:r>
              <a:rPr lang="en-US" sz="1600" err="1"/>
              <a:t>информационим</a:t>
            </a:r>
            <a:r>
              <a:rPr lang="en-US" sz="1600"/>
              <a:t> </a:t>
            </a:r>
            <a:r>
              <a:rPr lang="en-US" sz="1600" err="1"/>
              <a:t>системима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наслеђа</a:t>
            </a:r>
            <a:r>
              <a:rPr lang="en-US" sz="1600"/>
              <a:t> и </a:t>
            </a:r>
            <a:r>
              <a:rPr lang="en-US" sz="1600" err="1"/>
              <a:t>другим</a:t>
            </a:r>
            <a:r>
              <a:rPr lang="en-US" sz="1600"/>
              <a:t> </a:t>
            </a:r>
            <a:r>
              <a:rPr lang="en-US" sz="1600" err="1"/>
              <a:t>одговарајућим</a:t>
            </a:r>
            <a:r>
              <a:rPr lang="en-US" sz="1600"/>
              <a:t> </a:t>
            </a:r>
            <a:r>
              <a:rPr lang="en-US" sz="1600" err="1"/>
              <a:t>регистрима</a:t>
            </a:r>
            <a:r>
              <a:rPr lang="en-US" sz="1600"/>
              <a:t>.</a:t>
            </a:r>
          </a:p>
          <a:p>
            <a:pPr marL="0" indent="0">
              <a:buNone/>
            </a:pPr>
            <a:r>
              <a:rPr lang="sr-Cyrl-RS" sz="1600" smtClean="0"/>
              <a:t>Централне </a:t>
            </a:r>
            <a:r>
              <a:rPr lang="sr-Cyrl-RS" sz="1600"/>
              <a:t>регистре воде централне установе заштите</a:t>
            </a:r>
          </a:p>
          <a:p>
            <a:pPr marL="0" indent="0" algn="just">
              <a:buNone/>
            </a:pPr>
            <a:r>
              <a:rPr lang="sr-Cyrl-RS" sz="1600" smtClean="0"/>
              <a:t>Републички </a:t>
            </a:r>
            <a:r>
              <a:rPr lang="sr-Cyrl-RS" sz="1600"/>
              <a:t>завод за заштиту споменика културе води </a:t>
            </a:r>
            <a:r>
              <a:rPr lang="sr-Cyrl-RS" sz="1600" smtClean="0"/>
              <a:t>Централни </a:t>
            </a:r>
            <a:r>
              <a:rPr lang="sr-Cyrl-RS" sz="1600"/>
              <a:t>регистар </a:t>
            </a:r>
            <a:r>
              <a:rPr lang="sr-Cyrl-RS" sz="1600" smtClean="0"/>
              <a:t>нкд у аналогном и електронском облику. </a:t>
            </a:r>
          </a:p>
          <a:p>
            <a:pPr marL="0" indent="0" algn="just">
              <a:buNone/>
            </a:pPr>
            <a:r>
              <a:rPr lang="sr-Cyrl-RS" sz="1600" smtClean="0"/>
              <a:t>Информационом </a:t>
            </a:r>
            <a:r>
              <a:rPr lang="sr-Cyrl-RS" sz="1600"/>
              <a:t>систему непокретних културних добара (ИСНКД) у коме се налази база  података о свим непокретним културним добрима у Републици Србији се приступа преко адресе </a:t>
            </a:r>
            <a:r>
              <a:rPr lang="en-US" sz="1600" u="sng" smtClean="0">
                <a:hlinkClick r:id="rId2"/>
              </a:rPr>
              <a:t>nasledje@gov.rs</a:t>
            </a:r>
            <a:endParaRPr lang="en-US" sz="2800"/>
          </a:p>
          <a:p>
            <a:pPr marL="0" indent="0" algn="just">
              <a:buNone/>
            </a:pPr>
            <a:r>
              <a:rPr lang="sr-Cyrl-RS" sz="1600" smtClean="0"/>
              <a:t>Евиденцију добара под претходном заштитом воде територијално надлежне и матичне установе заштите.</a:t>
            </a:r>
            <a:endParaRPr lang="en-US" sz="1600"/>
          </a:p>
          <a:p>
            <a:pPr marL="0" indent="0" algn="just">
              <a:buNone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967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580011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800" smtClean="0"/>
              <a:t>Р</a:t>
            </a:r>
            <a:r>
              <a:rPr lang="en-US" sz="2800" err="1" smtClean="0"/>
              <a:t>егистар</a:t>
            </a:r>
            <a:r>
              <a:rPr lang="en-US" sz="2800" smtClean="0"/>
              <a:t> </a:t>
            </a:r>
            <a:r>
              <a:rPr lang="en-US" sz="2800" err="1"/>
              <a:t>културних</a:t>
            </a:r>
            <a:r>
              <a:rPr lang="en-US" sz="2800"/>
              <a:t> </a:t>
            </a:r>
            <a:r>
              <a:rPr lang="en-US" sz="2800" err="1"/>
              <a:t>добара</a:t>
            </a:r>
            <a:r>
              <a:rPr lang="en-US" sz="2800"/>
              <a:t> </a:t>
            </a:r>
            <a:r>
              <a:rPr lang="en-US" sz="2800" smtClean="0"/>
              <a:t>у </a:t>
            </a:r>
            <a:r>
              <a:rPr lang="en-US" sz="2800" err="1" smtClean="0"/>
              <a:t>зависности</a:t>
            </a:r>
            <a:r>
              <a:rPr lang="en-US" sz="2800" smtClean="0"/>
              <a:t> </a:t>
            </a:r>
            <a:r>
              <a:rPr lang="en-US" sz="2800" err="1"/>
              <a:t>од</a:t>
            </a:r>
            <a:r>
              <a:rPr lang="en-US" sz="2800"/>
              <a:t> </a:t>
            </a:r>
            <a:r>
              <a:rPr lang="en-US" sz="2800" err="1"/>
              <a:t>врсте</a:t>
            </a:r>
            <a:r>
              <a:rPr lang="en-US" sz="2800"/>
              <a:t> </a:t>
            </a:r>
            <a:r>
              <a:rPr lang="en-US" sz="2800" err="1"/>
              <a:t>културног</a:t>
            </a:r>
            <a:r>
              <a:rPr lang="en-US" sz="2800"/>
              <a:t> </a:t>
            </a:r>
            <a:r>
              <a:rPr lang="en-US" sz="2800" err="1" smtClean="0"/>
              <a:t>добра</a:t>
            </a:r>
            <a:r>
              <a:rPr lang="sr-Cyrl-RS" sz="2800" smtClean="0"/>
              <a:t> </a:t>
            </a:r>
            <a:r>
              <a:rPr lang="en-US" sz="2800" err="1" smtClean="0"/>
              <a:t>садржи</a:t>
            </a:r>
            <a:r>
              <a:rPr lang="sr-Cyrl-RS" sz="2800" smtClean="0"/>
              <a:t>:</a:t>
            </a:r>
          </a:p>
          <a:p>
            <a:pPr lvl="0" algn="just"/>
            <a:r>
              <a:rPr lang="en-US" sz="1600" err="1" smtClean="0"/>
              <a:t>основне</a:t>
            </a:r>
            <a:r>
              <a:rPr lang="en-US" sz="1600" smtClean="0"/>
              <a:t> </a:t>
            </a:r>
            <a:r>
              <a:rPr lang="en-US" sz="1600" err="1"/>
              <a:t>податке</a:t>
            </a:r>
            <a:r>
              <a:rPr lang="en-US" sz="1600"/>
              <a:t> о </a:t>
            </a:r>
            <a:r>
              <a:rPr lang="en-US" sz="1600" err="1"/>
              <a:t>културном</a:t>
            </a:r>
            <a:r>
              <a:rPr lang="en-US" sz="1600"/>
              <a:t> </a:t>
            </a:r>
            <a:r>
              <a:rPr lang="en-US" sz="1600" err="1"/>
              <a:t>добру</a:t>
            </a:r>
            <a:r>
              <a:rPr lang="en-US" sz="1600"/>
              <a:t> (</a:t>
            </a:r>
            <a:r>
              <a:rPr lang="en-US" sz="1600" err="1"/>
              <a:t>назив</a:t>
            </a:r>
            <a:r>
              <a:rPr lang="en-US" sz="1600"/>
              <a:t>, </a:t>
            </a:r>
            <a:r>
              <a:rPr lang="en-US" sz="1600" err="1"/>
              <a:t>врста</a:t>
            </a:r>
            <a:r>
              <a:rPr lang="en-US" sz="1600"/>
              <a:t>, </a:t>
            </a:r>
            <a:r>
              <a:rPr lang="en-US" sz="1600" err="1"/>
              <a:t>место</a:t>
            </a:r>
            <a:r>
              <a:rPr lang="en-US" sz="1600"/>
              <a:t> </a:t>
            </a:r>
            <a:r>
              <a:rPr lang="en-US" sz="1600" err="1"/>
              <a:t>где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</a:t>
            </a:r>
            <a:r>
              <a:rPr lang="en-US" sz="1600" err="1"/>
              <a:t>налази</a:t>
            </a:r>
            <a:r>
              <a:rPr lang="en-US" sz="1600"/>
              <a:t> и </a:t>
            </a:r>
            <a:r>
              <a:rPr lang="en-US" sz="1600" err="1"/>
              <a:t>идентификационе</a:t>
            </a:r>
            <a:r>
              <a:rPr lang="en-US" sz="1600"/>
              <a:t> </a:t>
            </a:r>
            <a:r>
              <a:rPr lang="en-US" sz="1600" err="1"/>
              <a:t>ознаке</a:t>
            </a:r>
            <a:r>
              <a:rPr lang="en-US" sz="1600"/>
              <a:t>, </a:t>
            </a:r>
            <a:r>
              <a:rPr lang="en-US" sz="1600" err="1"/>
              <a:t>идентификациону</a:t>
            </a:r>
            <a:r>
              <a:rPr lang="en-US" sz="1600"/>
              <a:t> </a:t>
            </a:r>
            <a:r>
              <a:rPr lang="en-US" sz="1600" err="1"/>
              <a:t>фотографију</a:t>
            </a:r>
            <a:r>
              <a:rPr lang="en-US" sz="1600"/>
              <a:t>);</a:t>
            </a:r>
          </a:p>
          <a:p>
            <a:pPr lvl="0"/>
            <a:r>
              <a:rPr lang="en-US" sz="1600" err="1"/>
              <a:t>основ</a:t>
            </a:r>
            <a:r>
              <a:rPr lang="en-US" sz="1600"/>
              <a:t>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упис</a:t>
            </a:r>
            <a:r>
              <a:rPr lang="en-US" sz="1600"/>
              <a:t> у </a:t>
            </a:r>
            <a:r>
              <a:rPr lang="en-US" sz="1600" err="1"/>
              <a:t>регистар</a:t>
            </a:r>
            <a:r>
              <a:rPr lang="en-US" sz="1600"/>
              <a:t> – </a:t>
            </a:r>
            <a:r>
              <a:rPr lang="en-US" sz="1600" err="1"/>
              <a:t>број</a:t>
            </a:r>
            <a:r>
              <a:rPr lang="en-US" sz="1600"/>
              <a:t> и </a:t>
            </a:r>
            <a:r>
              <a:rPr lang="en-US" sz="1600" err="1"/>
              <a:t>датум</a:t>
            </a:r>
            <a:r>
              <a:rPr lang="en-US" sz="1600"/>
              <a:t> </a:t>
            </a:r>
            <a:r>
              <a:rPr lang="en-US" sz="1600" err="1"/>
              <a:t>акта</a:t>
            </a:r>
            <a:r>
              <a:rPr lang="en-US" sz="1600"/>
              <a:t> о </a:t>
            </a:r>
            <a:r>
              <a:rPr lang="en-US" sz="1600" err="1"/>
              <a:t>утврђивању</a:t>
            </a:r>
            <a:r>
              <a:rPr lang="en-US" sz="1600"/>
              <a:t>;</a:t>
            </a:r>
          </a:p>
          <a:p>
            <a:pPr lvl="0"/>
            <a:r>
              <a:rPr lang="en-US" sz="1600" err="1"/>
              <a:t>опис</a:t>
            </a:r>
            <a:r>
              <a:rPr lang="en-US" sz="1600"/>
              <a:t> </a:t>
            </a:r>
            <a:r>
              <a:rPr lang="en-US" sz="1600" err="1"/>
              <a:t>изгледа</a:t>
            </a:r>
            <a:r>
              <a:rPr lang="en-US" sz="1600"/>
              <a:t> и </a:t>
            </a:r>
            <a:r>
              <a:rPr lang="en-US" sz="1600" err="1"/>
              <a:t>стања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и </a:t>
            </a:r>
            <a:r>
              <a:rPr lang="en-US" sz="1600" err="1"/>
              <a:t>појединих</a:t>
            </a:r>
            <a:r>
              <a:rPr lang="en-US" sz="1600"/>
              <a:t> </a:t>
            </a:r>
            <a:r>
              <a:rPr lang="en-US" sz="1600" err="1"/>
              <a:t>његових</a:t>
            </a:r>
            <a:r>
              <a:rPr lang="en-US" sz="1600"/>
              <a:t> </a:t>
            </a:r>
            <a:r>
              <a:rPr lang="en-US" sz="1600" err="1"/>
              <a:t>делова</a:t>
            </a:r>
            <a:r>
              <a:rPr lang="en-US" sz="1600"/>
              <a:t>;</a:t>
            </a:r>
          </a:p>
          <a:p>
            <a:pPr lvl="0" algn="just"/>
            <a:r>
              <a:rPr lang="en-US" sz="1600" err="1"/>
              <a:t>опис</a:t>
            </a:r>
            <a:r>
              <a:rPr lang="en-US" sz="1600"/>
              <a:t> </a:t>
            </a:r>
            <a:r>
              <a:rPr lang="en-US" sz="1600" err="1"/>
              <a:t>граница</a:t>
            </a:r>
            <a:r>
              <a:rPr lang="en-US" sz="1600"/>
              <a:t> </a:t>
            </a:r>
            <a:r>
              <a:rPr lang="en-US" sz="1600" err="1"/>
              <a:t>непокретног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и </a:t>
            </a:r>
            <a:r>
              <a:rPr lang="en-US" sz="1600" err="1"/>
              <a:t>граница</a:t>
            </a:r>
            <a:r>
              <a:rPr lang="en-US" sz="1600"/>
              <a:t> </a:t>
            </a:r>
            <a:r>
              <a:rPr lang="en-US" sz="1600" err="1"/>
              <a:t>његове</a:t>
            </a:r>
            <a:r>
              <a:rPr lang="en-US" sz="1600"/>
              <a:t> </a:t>
            </a:r>
            <a:r>
              <a:rPr lang="en-US" sz="1600" err="1"/>
              <a:t>заштићене</a:t>
            </a:r>
            <a:r>
              <a:rPr lang="en-US" sz="1600"/>
              <a:t> </a:t>
            </a:r>
            <a:r>
              <a:rPr lang="en-US" sz="1600" err="1"/>
              <a:t>околине</a:t>
            </a:r>
            <a:r>
              <a:rPr lang="en-US" sz="1600"/>
              <a:t> и </a:t>
            </a:r>
            <a:r>
              <a:rPr lang="en-US" sz="1600" err="1"/>
              <a:t>објеката</a:t>
            </a:r>
            <a:r>
              <a:rPr lang="en-US" sz="1600"/>
              <a:t> </a:t>
            </a:r>
            <a:r>
              <a:rPr lang="en-US" sz="1600" err="1"/>
              <a:t>који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у </a:t>
            </a:r>
            <a:r>
              <a:rPr lang="en-US" sz="1600" err="1"/>
              <a:t>њој</a:t>
            </a:r>
            <a:r>
              <a:rPr lang="en-US" sz="1600"/>
              <a:t> </a:t>
            </a:r>
            <a:r>
              <a:rPr lang="en-US" sz="1600" err="1"/>
              <a:t>налазе</a:t>
            </a:r>
            <a:r>
              <a:rPr lang="en-US" sz="1600"/>
              <a:t>;</a:t>
            </a:r>
          </a:p>
          <a:p>
            <a:pPr lvl="0" algn="just"/>
            <a:r>
              <a:rPr lang="en-US" sz="1600" err="1"/>
              <a:t>податке</a:t>
            </a:r>
            <a:r>
              <a:rPr lang="en-US" sz="1600"/>
              <a:t> о </a:t>
            </a:r>
            <a:r>
              <a:rPr lang="en-US" sz="1600" err="1"/>
              <a:t>власнику</a:t>
            </a:r>
            <a:r>
              <a:rPr lang="en-US" sz="1600"/>
              <a:t> и </a:t>
            </a:r>
            <a:r>
              <a:rPr lang="en-US" sz="1600" err="1"/>
              <a:t>држаоцу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и </a:t>
            </a:r>
            <a:r>
              <a:rPr lang="en-US" sz="1600" err="1"/>
              <a:t>заштићене</a:t>
            </a:r>
            <a:r>
              <a:rPr lang="en-US" sz="1600"/>
              <a:t> </a:t>
            </a:r>
            <a:r>
              <a:rPr lang="en-US" sz="1600" err="1"/>
              <a:t>околине</a:t>
            </a:r>
            <a:r>
              <a:rPr lang="en-US" sz="1600"/>
              <a:t> </a:t>
            </a:r>
            <a:r>
              <a:rPr lang="en-US" sz="1600" err="1"/>
              <a:t>непокретног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(</a:t>
            </a:r>
            <a:r>
              <a:rPr lang="en-US" sz="1600" err="1"/>
              <a:t>име</a:t>
            </a:r>
            <a:r>
              <a:rPr lang="en-US" sz="1600"/>
              <a:t> и </a:t>
            </a:r>
            <a:r>
              <a:rPr lang="en-US" sz="1600" err="1"/>
              <a:t>презиме</a:t>
            </a:r>
            <a:r>
              <a:rPr lang="en-US" sz="1600"/>
              <a:t>, </a:t>
            </a:r>
            <a:r>
              <a:rPr lang="en-US" sz="1600" err="1"/>
              <a:t>пребивалиште</a:t>
            </a:r>
            <a:r>
              <a:rPr lang="en-US" sz="1600"/>
              <a:t> и </a:t>
            </a:r>
            <a:r>
              <a:rPr lang="en-US" sz="1600" err="1"/>
              <a:t>боравиште</a:t>
            </a:r>
            <a:r>
              <a:rPr lang="en-US" sz="1600"/>
              <a:t>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физичко</a:t>
            </a:r>
            <a:r>
              <a:rPr lang="en-US" sz="1600"/>
              <a:t> </a:t>
            </a:r>
            <a:r>
              <a:rPr lang="en-US" sz="1600" err="1"/>
              <a:t>лице</a:t>
            </a:r>
            <a:r>
              <a:rPr lang="en-US" sz="1600"/>
              <a:t>, </a:t>
            </a:r>
            <a:r>
              <a:rPr lang="en-US" sz="1600" err="1"/>
              <a:t>односно</a:t>
            </a:r>
            <a:r>
              <a:rPr lang="en-US" sz="1600"/>
              <a:t> </a:t>
            </a:r>
            <a:r>
              <a:rPr lang="en-US" sz="1600" err="1"/>
              <a:t>назив</a:t>
            </a:r>
            <a:r>
              <a:rPr lang="en-US" sz="1600"/>
              <a:t> и </a:t>
            </a:r>
            <a:r>
              <a:rPr lang="en-US" sz="1600" err="1"/>
              <a:t>седиште</a:t>
            </a:r>
            <a:r>
              <a:rPr lang="en-US" sz="1600"/>
              <a:t>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правно</a:t>
            </a:r>
            <a:r>
              <a:rPr lang="en-US" sz="1600"/>
              <a:t> </a:t>
            </a:r>
            <a:r>
              <a:rPr lang="en-US" sz="1600" err="1"/>
              <a:t>лице</a:t>
            </a:r>
            <a:r>
              <a:rPr lang="en-US" sz="1600"/>
              <a:t>), </a:t>
            </a:r>
            <a:r>
              <a:rPr lang="en-US" sz="1600" err="1"/>
              <a:t>односно</a:t>
            </a:r>
            <a:r>
              <a:rPr lang="en-US" sz="1600"/>
              <a:t> </a:t>
            </a:r>
            <a:r>
              <a:rPr lang="en-US" sz="1600" err="1"/>
              <a:t>констатација</a:t>
            </a:r>
            <a:r>
              <a:rPr lang="en-US" sz="1600"/>
              <a:t> </a:t>
            </a:r>
            <a:r>
              <a:rPr lang="en-US" sz="1600" err="1"/>
              <a:t>власништва</a:t>
            </a:r>
            <a:r>
              <a:rPr lang="en-US" sz="1600"/>
              <a:t> </a:t>
            </a:r>
            <a:r>
              <a:rPr lang="en-US" sz="1600" err="1"/>
              <a:t>више</a:t>
            </a:r>
            <a:r>
              <a:rPr lang="en-US" sz="1600"/>
              <a:t> </a:t>
            </a:r>
            <a:r>
              <a:rPr lang="en-US" sz="1600" err="1"/>
              <a:t>лица</a:t>
            </a:r>
            <a:r>
              <a:rPr lang="en-US" sz="1600"/>
              <a:t>;</a:t>
            </a:r>
          </a:p>
          <a:p>
            <a:pPr lvl="0" algn="just"/>
            <a:r>
              <a:rPr lang="en-US" sz="1600" err="1"/>
              <a:t>детаљан</a:t>
            </a:r>
            <a:r>
              <a:rPr lang="en-US" sz="1600"/>
              <a:t> </a:t>
            </a:r>
            <a:r>
              <a:rPr lang="en-US" sz="1600" err="1"/>
              <a:t>опис</a:t>
            </a:r>
            <a:r>
              <a:rPr lang="en-US" sz="1600"/>
              <a:t> </a:t>
            </a:r>
            <a:r>
              <a:rPr lang="en-US" sz="1600" err="1"/>
              <a:t>својстава</a:t>
            </a:r>
            <a:r>
              <a:rPr lang="en-US" sz="1600"/>
              <a:t> и </a:t>
            </a:r>
            <a:r>
              <a:rPr lang="en-US" sz="1600" err="1"/>
              <a:t>особености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које</a:t>
            </a:r>
            <a:r>
              <a:rPr lang="en-US" sz="1600"/>
              <a:t> </a:t>
            </a:r>
            <a:r>
              <a:rPr lang="en-US" sz="1600" err="1"/>
              <a:t>је</a:t>
            </a:r>
            <a:r>
              <a:rPr lang="en-US" sz="1600"/>
              <a:t> </a:t>
            </a:r>
            <a:r>
              <a:rPr lang="en-US" sz="1600" err="1"/>
              <a:t>утврђено</a:t>
            </a:r>
            <a:r>
              <a:rPr lang="en-US" sz="1600"/>
              <a:t> </a:t>
            </a:r>
            <a:r>
              <a:rPr lang="en-US" sz="1600" err="1"/>
              <a:t>да</a:t>
            </a:r>
            <a:r>
              <a:rPr lang="en-US" sz="1600"/>
              <a:t> </a:t>
            </a:r>
            <a:r>
              <a:rPr lang="en-US" sz="1600" err="1"/>
              <a:t>представљају</a:t>
            </a:r>
            <a:r>
              <a:rPr lang="en-US" sz="1600"/>
              <a:t> </a:t>
            </a:r>
            <a:r>
              <a:rPr lang="en-US" sz="1600" err="1"/>
              <a:t>културну</a:t>
            </a:r>
            <a:r>
              <a:rPr lang="en-US" sz="1600"/>
              <a:t> </a:t>
            </a:r>
            <a:r>
              <a:rPr lang="en-US" sz="1600" err="1"/>
              <a:t>вредност</a:t>
            </a:r>
            <a:r>
              <a:rPr lang="en-US" sz="1600"/>
              <a:t>;</a:t>
            </a:r>
          </a:p>
          <a:p>
            <a:pPr lvl="0"/>
            <a:r>
              <a:rPr lang="en-US" sz="1600" err="1"/>
              <a:t>категорију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;</a:t>
            </a:r>
          </a:p>
          <a:p>
            <a:pPr lvl="0"/>
            <a:r>
              <a:rPr lang="en-US" sz="1600" err="1"/>
              <a:t>податке</a:t>
            </a:r>
            <a:r>
              <a:rPr lang="en-US" sz="1600"/>
              <a:t> о </a:t>
            </a:r>
            <a:r>
              <a:rPr lang="en-US" sz="1600" err="1"/>
              <a:t>објекту</a:t>
            </a:r>
            <a:r>
              <a:rPr lang="en-US" sz="1600"/>
              <a:t> у </a:t>
            </a:r>
            <a:r>
              <a:rPr lang="en-US" sz="1600" err="1"/>
              <a:t>којем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</a:t>
            </a:r>
            <a:r>
              <a:rPr lang="en-US" sz="1600" err="1"/>
              <a:t>трајно</a:t>
            </a:r>
            <a:r>
              <a:rPr lang="en-US" sz="1600"/>
              <a:t> </a:t>
            </a:r>
            <a:r>
              <a:rPr lang="en-US" sz="1600" err="1"/>
              <a:t>чува</a:t>
            </a:r>
            <a:r>
              <a:rPr lang="en-US" sz="1600"/>
              <a:t> </a:t>
            </a:r>
            <a:r>
              <a:rPr lang="en-US" sz="1600" err="1"/>
              <a:t>или</a:t>
            </a:r>
            <a:r>
              <a:rPr lang="en-US" sz="1600"/>
              <a:t> </a:t>
            </a:r>
            <a:r>
              <a:rPr lang="en-US" sz="1600" err="1"/>
              <a:t>излаже</a:t>
            </a:r>
            <a:r>
              <a:rPr lang="en-US" sz="1600"/>
              <a:t> </a:t>
            </a:r>
            <a:r>
              <a:rPr lang="en-US" sz="1600" err="1"/>
              <a:t>покретно</a:t>
            </a:r>
            <a:r>
              <a:rPr lang="en-US" sz="1600"/>
              <a:t> </a:t>
            </a:r>
            <a:r>
              <a:rPr lang="en-US" sz="1600" err="1"/>
              <a:t>културно</a:t>
            </a:r>
            <a:r>
              <a:rPr lang="en-US" sz="1600"/>
              <a:t> </a:t>
            </a:r>
            <a:r>
              <a:rPr lang="en-US" sz="1600" err="1"/>
              <a:t>добро</a:t>
            </a:r>
            <a:r>
              <a:rPr lang="en-US" sz="1600"/>
              <a:t>;</a:t>
            </a:r>
          </a:p>
          <a:p>
            <a:pPr lvl="0" algn="just"/>
            <a:r>
              <a:rPr lang="en-US" sz="1600" err="1"/>
              <a:t>мере</a:t>
            </a:r>
            <a:r>
              <a:rPr lang="en-US" sz="1600"/>
              <a:t> </a:t>
            </a:r>
            <a:r>
              <a:rPr lang="en-US" sz="1600" err="1"/>
              <a:t>заштите</a:t>
            </a:r>
            <a:r>
              <a:rPr lang="en-US" sz="1600"/>
              <a:t>, </a:t>
            </a:r>
            <a:r>
              <a:rPr lang="en-US" sz="1600" err="1"/>
              <a:t>намену</a:t>
            </a:r>
            <a:r>
              <a:rPr lang="en-US" sz="1600"/>
              <a:t> и </a:t>
            </a:r>
            <a:r>
              <a:rPr lang="en-US" sz="1600" err="1"/>
              <a:t>начин</a:t>
            </a:r>
            <a:r>
              <a:rPr lang="en-US" sz="1600"/>
              <a:t> </a:t>
            </a:r>
            <a:r>
              <a:rPr lang="en-US" sz="1600" err="1"/>
              <a:t>чувања</a:t>
            </a:r>
            <a:r>
              <a:rPr lang="en-US" sz="1600"/>
              <a:t>, </a:t>
            </a:r>
            <a:r>
              <a:rPr lang="en-US" sz="1600" err="1"/>
              <a:t>одржавања</a:t>
            </a:r>
            <a:r>
              <a:rPr lang="en-US" sz="1600"/>
              <a:t> и </a:t>
            </a:r>
            <a:r>
              <a:rPr lang="en-US" sz="1600" err="1"/>
              <a:t>коришћења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, а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непокретно</a:t>
            </a:r>
            <a:r>
              <a:rPr lang="en-US" sz="1600"/>
              <a:t> </a:t>
            </a:r>
            <a:r>
              <a:rPr lang="en-US" sz="1600" err="1"/>
              <a:t>културно</a:t>
            </a:r>
            <a:r>
              <a:rPr lang="en-US" sz="1600"/>
              <a:t> </a:t>
            </a:r>
            <a:r>
              <a:rPr lang="en-US" sz="1600" err="1"/>
              <a:t>добро</a:t>
            </a:r>
            <a:r>
              <a:rPr lang="en-US" sz="1600"/>
              <a:t> и </a:t>
            </a:r>
            <a:r>
              <a:rPr lang="en-US" sz="1600" err="1"/>
              <a:t>његове</a:t>
            </a:r>
            <a:r>
              <a:rPr lang="en-US" sz="1600"/>
              <a:t> </a:t>
            </a:r>
            <a:r>
              <a:rPr lang="en-US" sz="1600" err="1"/>
              <a:t>заштићене</a:t>
            </a:r>
            <a:r>
              <a:rPr lang="en-US" sz="1600"/>
              <a:t> </a:t>
            </a:r>
            <a:r>
              <a:rPr lang="en-US" sz="1600" err="1"/>
              <a:t>околине</a:t>
            </a:r>
            <a:r>
              <a:rPr lang="en-US" sz="1600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7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6886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mtClean="0"/>
              <a:t>    </a:t>
            </a:r>
            <a:r>
              <a:rPr lang="en-US" sz="2800" err="1" smtClean="0"/>
              <a:t>Уз</a:t>
            </a:r>
            <a:r>
              <a:rPr lang="en-US" sz="2800" smtClean="0"/>
              <a:t> </a:t>
            </a:r>
            <a:r>
              <a:rPr lang="en-US" sz="2800" err="1"/>
              <a:t>регистар</a:t>
            </a:r>
            <a:r>
              <a:rPr lang="en-US" sz="2800"/>
              <a:t> и </a:t>
            </a:r>
            <a:r>
              <a:rPr lang="en-US" sz="2800" err="1"/>
              <a:t>централни</a:t>
            </a:r>
            <a:r>
              <a:rPr lang="en-US" sz="2800"/>
              <a:t> </a:t>
            </a:r>
            <a:r>
              <a:rPr lang="en-US" sz="2800" err="1"/>
              <a:t>регистар</a:t>
            </a:r>
            <a:r>
              <a:rPr lang="en-US" sz="2800"/>
              <a:t> </a:t>
            </a:r>
            <a:r>
              <a:rPr lang="en-US" sz="2800" err="1"/>
              <a:t>образује</a:t>
            </a:r>
            <a:r>
              <a:rPr lang="en-US" sz="2800"/>
              <a:t> </a:t>
            </a:r>
            <a:r>
              <a:rPr lang="en-US" sz="2800" err="1"/>
              <a:t>се</a:t>
            </a:r>
            <a:r>
              <a:rPr lang="en-US" sz="2800"/>
              <a:t> и </a:t>
            </a:r>
            <a:r>
              <a:rPr lang="en-US" sz="2800" err="1"/>
              <a:t>чува</a:t>
            </a:r>
            <a:r>
              <a:rPr lang="en-US" sz="2800"/>
              <a:t> </a:t>
            </a:r>
            <a:r>
              <a:rPr lang="en-US" sz="2800" err="1"/>
              <a:t>досије</a:t>
            </a:r>
            <a:r>
              <a:rPr lang="en-US" sz="2800"/>
              <a:t> </a:t>
            </a:r>
            <a:r>
              <a:rPr lang="en-US" sz="2800" err="1"/>
              <a:t>културног</a:t>
            </a:r>
            <a:r>
              <a:rPr lang="en-US" sz="2800"/>
              <a:t> </a:t>
            </a:r>
            <a:r>
              <a:rPr lang="en-US" sz="2800" err="1"/>
              <a:t>добра</a:t>
            </a:r>
            <a:r>
              <a:rPr lang="en-US" sz="2800"/>
              <a:t> </a:t>
            </a:r>
            <a:r>
              <a:rPr lang="en-US" sz="2800" err="1"/>
              <a:t>који</a:t>
            </a:r>
            <a:r>
              <a:rPr lang="en-US" sz="2800"/>
              <a:t> </a:t>
            </a:r>
            <a:r>
              <a:rPr lang="en-US" sz="2800" smtClean="0"/>
              <a:t>у </a:t>
            </a:r>
            <a:r>
              <a:rPr lang="en-US" sz="2800" err="1"/>
              <a:t>зависности</a:t>
            </a:r>
            <a:r>
              <a:rPr lang="en-US" sz="2800"/>
              <a:t> </a:t>
            </a:r>
            <a:r>
              <a:rPr lang="en-US" sz="2800" err="1"/>
              <a:t>од</a:t>
            </a:r>
            <a:r>
              <a:rPr lang="en-US" sz="2800"/>
              <a:t> </a:t>
            </a:r>
            <a:r>
              <a:rPr lang="en-US" sz="2800" err="1"/>
              <a:t>врсте</a:t>
            </a:r>
            <a:r>
              <a:rPr lang="en-US" sz="2800"/>
              <a:t> </a:t>
            </a:r>
            <a:r>
              <a:rPr lang="en-US" sz="2800" err="1"/>
              <a:t>културног</a:t>
            </a:r>
            <a:r>
              <a:rPr lang="en-US" sz="2800"/>
              <a:t> </a:t>
            </a:r>
            <a:r>
              <a:rPr lang="en-US" sz="2800" err="1" smtClean="0"/>
              <a:t>добра</a:t>
            </a:r>
            <a:r>
              <a:rPr lang="sr-Cyrl-RS" sz="2800" smtClean="0"/>
              <a:t> садржи</a:t>
            </a:r>
            <a:r>
              <a:rPr lang="en-US" smtClean="0"/>
              <a:t>:</a:t>
            </a:r>
            <a:endParaRPr lang="en-US"/>
          </a:p>
          <a:p>
            <a:r>
              <a:rPr lang="en-US" sz="1600" err="1" smtClean="0"/>
              <a:t>акт</a:t>
            </a:r>
            <a:r>
              <a:rPr lang="en-US" sz="1600" smtClean="0"/>
              <a:t> </a:t>
            </a:r>
            <a:r>
              <a:rPr lang="en-US" sz="1600"/>
              <a:t>о </a:t>
            </a:r>
            <a:r>
              <a:rPr lang="en-US" sz="1600" err="1"/>
              <a:t>утврђивању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;</a:t>
            </a:r>
          </a:p>
          <a:p>
            <a:r>
              <a:rPr lang="en-US" sz="1600" err="1" smtClean="0"/>
              <a:t>елаборат</a:t>
            </a:r>
            <a:r>
              <a:rPr lang="en-US" sz="1600" smtClean="0"/>
              <a:t> </a:t>
            </a:r>
            <a:r>
              <a:rPr lang="en-US" sz="1600"/>
              <a:t>о </a:t>
            </a:r>
            <a:r>
              <a:rPr lang="en-US" sz="1600" err="1"/>
              <a:t>вредновању</a:t>
            </a:r>
            <a:r>
              <a:rPr lang="en-US" sz="1600"/>
              <a:t> </a:t>
            </a:r>
            <a:r>
              <a:rPr lang="en-US" sz="1600" err="1"/>
              <a:t>културних</a:t>
            </a:r>
            <a:r>
              <a:rPr lang="en-US" sz="1600"/>
              <a:t> </a:t>
            </a:r>
            <a:r>
              <a:rPr lang="en-US" sz="1600" err="1"/>
              <a:t>вредности</a:t>
            </a:r>
            <a:r>
              <a:rPr lang="en-US" sz="1600"/>
              <a:t>;</a:t>
            </a:r>
          </a:p>
          <a:p>
            <a:r>
              <a:rPr lang="en-US" sz="1600" err="1" smtClean="0"/>
              <a:t>документација</a:t>
            </a:r>
            <a:r>
              <a:rPr lang="en-US" sz="1600" smtClean="0"/>
              <a:t> </a:t>
            </a:r>
            <a:r>
              <a:rPr lang="en-US" sz="1600" err="1"/>
              <a:t>са</a:t>
            </a:r>
            <a:r>
              <a:rPr lang="en-US" sz="1600"/>
              <a:t> </a:t>
            </a:r>
            <a:r>
              <a:rPr lang="en-US" sz="1600" err="1"/>
              <a:t>историјским</a:t>
            </a:r>
            <a:r>
              <a:rPr lang="en-US" sz="1600"/>
              <a:t> </a:t>
            </a:r>
            <a:r>
              <a:rPr lang="en-US" sz="1600" err="1"/>
              <a:t>подацима</a:t>
            </a:r>
            <a:r>
              <a:rPr lang="en-US" sz="1600"/>
              <a:t> и </a:t>
            </a:r>
            <a:r>
              <a:rPr lang="en-US" sz="1600" err="1"/>
              <a:t>стилско-хронолошком</a:t>
            </a:r>
            <a:r>
              <a:rPr lang="en-US" sz="1600"/>
              <a:t> </a:t>
            </a:r>
            <a:r>
              <a:rPr lang="en-US" sz="1600" err="1"/>
              <a:t>анализом</a:t>
            </a:r>
            <a:r>
              <a:rPr lang="en-US" sz="1600"/>
              <a:t>;</a:t>
            </a:r>
          </a:p>
          <a:p>
            <a:r>
              <a:rPr lang="en-US" sz="1600" err="1" smtClean="0"/>
              <a:t>техничка</a:t>
            </a:r>
            <a:r>
              <a:rPr lang="en-US" sz="1600" smtClean="0"/>
              <a:t> </a:t>
            </a:r>
            <a:r>
              <a:rPr lang="en-US" sz="1600"/>
              <a:t>и </a:t>
            </a:r>
            <a:r>
              <a:rPr lang="en-US" sz="1600" err="1"/>
              <a:t>фото</a:t>
            </a:r>
            <a:r>
              <a:rPr lang="en-US" sz="1600"/>
              <a:t> </a:t>
            </a:r>
            <a:r>
              <a:rPr lang="en-US" sz="1600" err="1"/>
              <a:t>документација</a:t>
            </a:r>
            <a:r>
              <a:rPr lang="en-US" sz="1600"/>
              <a:t>;</a:t>
            </a:r>
          </a:p>
          <a:p>
            <a:r>
              <a:rPr lang="en-US" sz="1600" err="1" smtClean="0"/>
              <a:t>физичко-хемијска</a:t>
            </a:r>
            <a:r>
              <a:rPr lang="en-US" sz="1600" smtClean="0"/>
              <a:t> </a:t>
            </a:r>
            <a:r>
              <a:rPr lang="en-US" sz="1600" err="1"/>
              <a:t>анализа</a:t>
            </a:r>
            <a:r>
              <a:rPr lang="en-US" sz="1600"/>
              <a:t> </a:t>
            </a:r>
            <a:r>
              <a:rPr lang="en-US" sz="1600" err="1"/>
              <a:t>састава</a:t>
            </a:r>
            <a:r>
              <a:rPr lang="en-US" sz="1600"/>
              <a:t> </a:t>
            </a:r>
            <a:r>
              <a:rPr lang="en-US" sz="1600" err="1"/>
              <a:t>материјала</a:t>
            </a:r>
            <a:r>
              <a:rPr lang="en-US" sz="1600"/>
              <a:t>;</a:t>
            </a:r>
          </a:p>
          <a:p>
            <a:r>
              <a:rPr lang="en-US" sz="1600" err="1" smtClean="0"/>
              <a:t>подаци</a:t>
            </a:r>
            <a:r>
              <a:rPr lang="en-US" sz="1600" smtClean="0"/>
              <a:t> </a:t>
            </a:r>
            <a:r>
              <a:rPr lang="en-US" sz="1600"/>
              <a:t>о </a:t>
            </a:r>
            <a:r>
              <a:rPr lang="en-US" sz="1600" err="1"/>
              <a:t>техници</a:t>
            </a:r>
            <a:r>
              <a:rPr lang="en-US" sz="1600"/>
              <a:t> и </a:t>
            </a:r>
            <a:r>
              <a:rPr lang="en-US" sz="1600" err="1"/>
              <a:t>технологији</a:t>
            </a:r>
            <a:r>
              <a:rPr lang="en-US" sz="1600"/>
              <a:t> </a:t>
            </a:r>
            <a:r>
              <a:rPr lang="en-US" sz="1600" err="1"/>
              <a:t>израде</a:t>
            </a:r>
            <a:r>
              <a:rPr lang="en-US" sz="1600"/>
              <a:t>;</a:t>
            </a:r>
          </a:p>
          <a:p>
            <a:pPr algn="just"/>
            <a:r>
              <a:rPr lang="en-US" sz="1600" err="1" smtClean="0"/>
              <a:t>документација</a:t>
            </a:r>
            <a:r>
              <a:rPr lang="en-US" sz="1600" smtClean="0"/>
              <a:t> </a:t>
            </a:r>
            <a:r>
              <a:rPr lang="en-US" sz="1600"/>
              <a:t>о </a:t>
            </a:r>
            <a:r>
              <a:rPr lang="en-US" sz="1600" err="1"/>
              <a:t>спроведеним</a:t>
            </a:r>
            <a:r>
              <a:rPr lang="en-US" sz="1600"/>
              <a:t> </a:t>
            </a:r>
            <a:r>
              <a:rPr lang="en-US" sz="1600" err="1"/>
              <a:t>истраживањима</a:t>
            </a:r>
            <a:r>
              <a:rPr lang="en-US" sz="1600"/>
              <a:t>, </a:t>
            </a:r>
            <a:r>
              <a:rPr lang="en-US" sz="1600" err="1"/>
              <a:t>превентивним</a:t>
            </a:r>
            <a:r>
              <a:rPr lang="en-US" sz="1600"/>
              <a:t> </a:t>
            </a:r>
            <a:r>
              <a:rPr lang="en-US" sz="1600" err="1"/>
              <a:t>мерама</a:t>
            </a:r>
            <a:r>
              <a:rPr lang="en-US" sz="1600"/>
              <a:t> и </a:t>
            </a:r>
            <a:r>
              <a:rPr lang="en-US" sz="1600" err="1"/>
              <a:t>мерама</a:t>
            </a:r>
            <a:r>
              <a:rPr lang="en-US" sz="1600"/>
              <a:t> </a:t>
            </a:r>
            <a:r>
              <a:rPr lang="en-US" sz="1600" err="1"/>
              <a:t>заштите</a:t>
            </a:r>
            <a:r>
              <a:rPr lang="en-US" sz="1600"/>
              <a:t>, </a:t>
            </a:r>
            <a:r>
              <a:rPr lang="en-US" sz="1600" err="1"/>
              <a:t>конзервације</a:t>
            </a:r>
            <a:r>
              <a:rPr lang="en-US" sz="1600"/>
              <a:t> и </a:t>
            </a:r>
            <a:r>
              <a:rPr lang="en-US" sz="1600" err="1"/>
              <a:t>рестаурације</a:t>
            </a:r>
            <a:r>
              <a:rPr lang="en-US" sz="1600"/>
              <a:t>;</a:t>
            </a:r>
          </a:p>
          <a:p>
            <a:r>
              <a:rPr lang="sr-Cyrl-RS" sz="1600" smtClean="0"/>
              <a:t>д</a:t>
            </a:r>
            <a:r>
              <a:rPr lang="en-US" sz="1600" err="1" smtClean="0"/>
              <a:t>окументација</a:t>
            </a:r>
            <a:r>
              <a:rPr lang="en-US" sz="1600" smtClean="0"/>
              <a:t> </a:t>
            </a:r>
            <a:r>
              <a:rPr lang="en-US" sz="1600"/>
              <a:t>о </a:t>
            </a:r>
            <a:r>
              <a:rPr lang="en-US" sz="1600" err="1"/>
              <a:t>коришћењу</a:t>
            </a:r>
            <a:r>
              <a:rPr lang="en-US" sz="1600"/>
              <a:t>, </a:t>
            </a:r>
            <a:r>
              <a:rPr lang="en-US" sz="1600" err="1"/>
              <a:t>промету</a:t>
            </a:r>
            <a:r>
              <a:rPr lang="en-US" sz="1600"/>
              <a:t> и </a:t>
            </a:r>
            <a:r>
              <a:rPr lang="en-US" sz="1600" err="1"/>
              <a:t>премештању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добра</a:t>
            </a:r>
            <a:r>
              <a:rPr lang="en-US" sz="1600"/>
              <a:t>;</a:t>
            </a:r>
          </a:p>
          <a:p>
            <a:pPr algn="just"/>
            <a:r>
              <a:rPr lang="en-US" sz="1600" err="1" smtClean="0"/>
              <a:t>за</a:t>
            </a:r>
            <a:r>
              <a:rPr lang="en-US" sz="1600" smtClean="0"/>
              <a:t> </a:t>
            </a:r>
            <a:r>
              <a:rPr lang="en-US" sz="1600" err="1"/>
              <a:t>непокретно</a:t>
            </a:r>
            <a:r>
              <a:rPr lang="en-US" sz="1600"/>
              <a:t> </a:t>
            </a:r>
            <a:r>
              <a:rPr lang="en-US" sz="1600" err="1"/>
              <a:t>културно</a:t>
            </a:r>
            <a:r>
              <a:rPr lang="en-US" sz="1600"/>
              <a:t> </a:t>
            </a:r>
            <a:r>
              <a:rPr lang="en-US" sz="1600" err="1"/>
              <a:t>добро</a:t>
            </a:r>
            <a:r>
              <a:rPr lang="en-US" sz="1600"/>
              <a:t>, </a:t>
            </a:r>
            <a:r>
              <a:rPr lang="en-US" sz="1600" err="1"/>
              <a:t>графички</a:t>
            </a:r>
            <a:r>
              <a:rPr lang="en-US" sz="1600"/>
              <a:t> </a:t>
            </a:r>
            <a:r>
              <a:rPr lang="en-US" sz="1600" err="1"/>
              <a:t>приказ</a:t>
            </a:r>
            <a:r>
              <a:rPr lang="en-US" sz="1600"/>
              <a:t> </a:t>
            </a:r>
            <a:r>
              <a:rPr lang="en-US" sz="1600" err="1"/>
              <a:t>катастарског</a:t>
            </a:r>
            <a:r>
              <a:rPr lang="en-US" sz="1600"/>
              <a:t> </a:t>
            </a:r>
            <a:r>
              <a:rPr lang="en-US" sz="1600" err="1"/>
              <a:t>плана</a:t>
            </a:r>
            <a:r>
              <a:rPr lang="en-US" sz="1600"/>
              <a:t>, </a:t>
            </a:r>
            <a:r>
              <a:rPr lang="en-US" sz="1600" err="1"/>
              <a:t>као</a:t>
            </a:r>
            <a:r>
              <a:rPr lang="en-US" sz="1600"/>
              <a:t> и </a:t>
            </a:r>
            <a:r>
              <a:rPr lang="en-US" sz="1600" err="1"/>
              <a:t>граница</a:t>
            </a:r>
            <a:r>
              <a:rPr lang="en-US" sz="1600"/>
              <a:t> </a:t>
            </a:r>
            <a:r>
              <a:rPr lang="en-US" sz="1600" err="1"/>
              <a:t>његове</a:t>
            </a:r>
            <a:r>
              <a:rPr lang="en-US" sz="1600"/>
              <a:t> </a:t>
            </a:r>
            <a:r>
              <a:rPr lang="en-US" sz="1600" err="1"/>
              <a:t>заштићене</a:t>
            </a:r>
            <a:r>
              <a:rPr lang="en-US" sz="1600"/>
              <a:t> </a:t>
            </a:r>
            <a:r>
              <a:rPr lang="en-US" sz="1600" err="1"/>
              <a:t>околине</a:t>
            </a:r>
            <a:r>
              <a:rPr lang="en-US" sz="1600"/>
              <a:t> и </a:t>
            </a:r>
            <a:r>
              <a:rPr lang="en-US" sz="1600" err="1"/>
              <a:t>објеката</a:t>
            </a:r>
            <a:r>
              <a:rPr lang="en-US" sz="1600"/>
              <a:t> </a:t>
            </a:r>
            <a:r>
              <a:rPr lang="en-US" sz="1600" err="1"/>
              <a:t>који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у </a:t>
            </a:r>
            <a:r>
              <a:rPr lang="en-US" sz="1600" err="1"/>
              <a:t>њој</a:t>
            </a:r>
            <a:r>
              <a:rPr lang="en-US" sz="1600"/>
              <a:t> </a:t>
            </a:r>
            <a:r>
              <a:rPr lang="en-US" sz="1600" err="1"/>
              <a:t>налазе</a:t>
            </a:r>
            <a:r>
              <a:rPr lang="en-US" sz="1600"/>
              <a:t>, </a:t>
            </a:r>
            <a:r>
              <a:rPr lang="en-US" sz="1600" err="1"/>
              <a:t>са</a:t>
            </a:r>
            <a:r>
              <a:rPr lang="en-US" sz="1600"/>
              <a:t> </a:t>
            </a:r>
            <a:r>
              <a:rPr lang="en-US" sz="1600" err="1"/>
              <a:t>катастарским</a:t>
            </a:r>
            <a:r>
              <a:rPr lang="en-US" sz="1600"/>
              <a:t> и </a:t>
            </a:r>
            <a:r>
              <a:rPr lang="en-US" sz="1600" err="1"/>
              <a:t>земљишно-књижним</a:t>
            </a:r>
            <a:r>
              <a:rPr lang="en-US" sz="1600"/>
              <a:t> </a:t>
            </a:r>
            <a:r>
              <a:rPr lang="en-US" sz="1600" err="1"/>
              <a:t>подацима</a:t>
            </a:r>
            <a:r>
              <a:rPr lang="en-US" sz="1600"/>
              <a:t> и </a:t>
            </a:r>
            <a:r>
              <a:rPr lang="en-US" sz="1600" err="1"/>
              <a:t>списак</a:t>
            </a:r>
            <a:r>
              <a:rPr lang="en-US" sz="1600"/>
              <a:t> </a:t>
            </a:r>
            <a:r>
              <a:rPr lang="en-US" sz="1600" err="1"/>
              <a:t>покретних</a:t>
            </a:r>
            <a:r>
              <a:rPr lang="en-US" sz="1600"/>
              <a:t> </a:t>
            </a:r>
            <a:r>
              <a:rPr lang="en-US" sz="1600" err="1"/>
              <a:t>предмета</a:t>
            </a:r>
            <a:r>
              <a:rPr lang="en-US" sz="1600"/>
              <a:t> </a:t>
            </a:r>
            <a:r>
              <a:rPr lang="en-US" sz="1600" err="1"/>
              <a:t>који</a:t>
            </a:r>
            <a:r>
              <a:rPr lang="en-US" sz="1600"/>
              <a:t> </a:t>
            </a:r>
            <a:r>
              <a:rPr lang="en-US" sz="1600" err="1"/>
              <a:t>са</a:t>
            </a:r>
            <a:r>
              <a:rPr lang="en-US" sz="1600"/>
              <a:t> </a:t>
            </a:r>
            <a:r>
              <a:rPr lang="en-US" sz="1600" err="1"/>
              <a:t>непокретним</a:t>
            </a:r>
            <a:r>
              <a:rPr lang="en-US" sz="1600"/>
              <a:t> </a:t>
            </a:r>
            <a:r>
              <a:rPr lang="en-US" sz="1600" err="1"/>
              <a:t>културним</a:t>
            </a:r>
            <a:r>
              <a:rPr lang="en-US" sz="1600"/>
              <a:t> </a:t>
            </a:r>
            <a:r>
              <a:rPr lang="en-US" sz="1600" err="1"/>
              <a:t>добром</a:t>
            </a:r>
            <a:r>
              <a:rPr lang="en-US" sz="1600"/>
              <a:t> </a:t>
            </a:r>
            <a:r>
              <a:rPr lang="en-US" sz="1600" err="1"/>
              <a:t>чине</a:t>
            </a:r>
            <a:r>
              <a:rPr lang="en-US" sz="1600"/>
              <a:t> </a:t>
            </a:r>
            <a:r>
              <a:rPr lang="en-US" sz="1600" err="1"/>
              <a:t>уметничку</a:t>
            </a:r>
            <a:r>
              <a:rPr lang="en-US" sz="1600"/>
              <a:t>, </a:t>
            </a:r>
            <a:r>
              <a:rPr lang="en-US" sz="1600" err="1"/>
              <a:t>историјску</a:t>
            </a:r>
            <a:r>
              <a:rPr lang="en-US" sz="1600"/>
              <a:t>, </a:t>
            </a:r>
            <a:r>
              <a:rPr lang="en-US" sz="1600" err="1"/>
              <a:t>визуелну</a:t>
            </a:r>
            <a:r>
              <a:rPr lang="en-US" sz="1600"/>
              <a:t> </a:t>
            </a:r>
            <a:r>
              <a:rPr lang="en-US" sz="1600" err="1"/>
              <a:t>или</a:t>
            </a:r>
            <a:r>
              <a:rPr lang="en-US" sz="1600"/>
              <a:t> </a:t>
            </a:r>
            <a:r>
              <a:rPr lang="en-US" sz="1600" err="1"/>
              <a:t>функционалну</a:t>
            </a:r>
            <a:r>
              <a:rPr lang="en-US" sz="1600"/>
              <a:t> </a:t>
            </a:r>
            <a:r>
              <a:rPr lang="en-US" sz="1600" err="1"/>
              <a:t>целину</a:t>
            </a:r>
            <a:r>
              <a:rPr lang="en-US" sz="1600"/>
              <a:t>;</a:t>
            </a:r>
          </a:p>
          <a:p>
            <a:pPr algn="just"/>
            <a:r>
              <a:rPr lang="en-US" sz="1600" err="1" smtClean="0"/>
              <a:t>за</a:t>
            </a:r>
            <a:r>
              <a:rPr lang="en-US" sz="1600" smtClean="0"/>
              <a:t> </a:t>
            </a:r>
            <a:r>
              <a:rPr lang="en-US" sz="1600" err="1"/>
              <a:t>покретно</a:t>
            </a:r>
            <a:r>
              <a:rPr lang="en-US" sz="1600"/>
              <a:t> </a:t>
            </a:r>
            <a:r>
              <a:rPr lang="en-US" sz="1600" err="1"/>
              <a:t>културно</a:t>
            </a:r>
            <a:r>
              <a:rPr lang="en-US" sz="1600"/>
              <a:t> </a:t>
            </a:r>
            <a:r>
              <a:rPr lang="en-US" sz="1600" err="1"/>
              <a:t>добро</a:t>
            </a:r>
            <a:r>
              <a:rPr lang="en-US" sz="1600"/>
              <a:t>, </a:t>
            </a:r>
            <a:r>
              <a:rPr lang="en-US" sz="1600" err="1"/>
              <a:t>које</a:t>
            </a:r>
            <a:r>
              <a:rPr lang="en-US" sz="1600"/>
              <a:t> </a:t>
            </a:r>
            <a:r>
              <a:rPr lang="en-US" sz="1600" err="1"/>
              <a:t>је</a:t>
            </a:r>
            <a:r>
              <a:rPr lang="en-US" sz="1600"/>
              <a:t> </a:t>
            </a:r>
            <a:r>
              <a:rPr lang="en-US" sz="1600" err="1"/>
              <a:t>збирка</a:t>
            </a:r>
            <a:r>
              <a:rPr lang="en-US" sz="1600"/>
              <a:t> </a:t>
            </a:r>
            <a:r>
              <a:rPr lang="en-US" sz="1600" err="1"/>
              <a:t>предмета</a:t>
            </a:r>
            <a:r>
              <a:rPr lang="en-US" sz="1600"/>
              <a:t> </a:t>
            </a:r>
            <a:r>
              <a:rPr lang="en-US" sz="1600" err="1"/>
              <a:t>или</a:t>
            </a:r>
            <a:r>
              <a:rPr lang="en-US" sz="1600"/>
              <a:t> </a:t>
            </a:r>
            <a:r>
              <a:rPr lang="en-US" sz="1600" err="1"/>
              <a:t>примерака</a:t>
            </a:r>
            <a:r>
              <a:rPr lang="en-US" sz="1600"/>
              <a:t> </a:t>
            </a:r>
            <a:r>
              <a:rPr lang="en-US" sz="1600" err="1"/>
              <a:t>списак</a:t>
            </a:r>
            <a:r>
              <a:rPr lang="en-US" sz="1600"/>
              <a:t> </a:t>
            </a:r>
            <a:r>
              <a:rPr lang="en-US" sz="1600" err="1"/>
              <a:t>предмета</a:t>
            </a:r>
            <a:r>
              <a:rPr lang="en-US" sz="1600"/>
              <a:t> </a:t>
            </a:r>
            <a:r>
              <a:rPr lang="en-US" sz="1600" err="1"/>
              <a:t>са</a:t>
            </a:r>
            <a:r>
              <a:rPr lang="en-US" sz="1600"/>
              <a:t> </a:t>
            </a:r>
            <a:r>
              <a:rPr lang="en-US" sz="1600" err="1"/>
              <a:t>идентификационим</a:t>
            </a:r>
            <a:r>
              <a:rPr lang="en-US" sz="1600"/>
              <a:t> </a:t>
            </a:r>
            <a:r>
              <a:rPr lang="en-US" sz="1600" err="1"/>
              <a:t>ознакама</a:t>
            </a:r>
            <a:r>
              <a:rPr lang="en-US" sz="1600"/>
              <a:t>, </a:t>
            </a:r>
            <a:r>
              <a:rPr lang="en-US" sz="1600" err="1"/>
              <a:t>фотографијама</a:t>
            </a:r>
            <a:r>
              <a:rPr lang="en-US" sz="1600"/>
              <a:t> и </a:t>
            </a:r>
            <a:r>
              <a:rPr lang="en-US" sz="1600" err="1"/>
              <a:t>описом</a:t>
            </a:r>
            <a:r>
              <a:rPr lang="en-US" sz="1600"/>
              <a:t> </a:t>
            </a:r>
            <a:r>
              <a:rPr lang="en-US" sz="1600" err="1"/>
              <a:t>сваког</a:t>
            </a:r>
            <a:r>
              <a:rPr lang="en-US" sz="1600"/>
              <a:t> </a:t>
            </a:r>
            <a:r>
              <a:rPr lang="en-US" sz="1600" err="1"/>
              <a:t>припадајућег</a:t>
            </a:r>
            <a:r>
              <a:rPr lang="en-US" sz="1600"/>
              <a:t> </a:t>
            </a:r>
            <a:r>
              <a:rPr lang="en-US" sz="1600" err="1" smtClean="0"/>
              <a:t>предмета</a:t>
            </a:r>
            <a:r>
              <a:rPr lang="en-US" sz="1600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/>
              <a:t>ПРОМЕТ КУЛТУРНИХ </a:t>
            </a:r>
            <a:r>
              <a:rPr lang="en-US" sz="2800" smtClean="0"/>
              <a:t>ДОБАРА</a:t>
            </a:r>
            <a:endParaRPr lang="sr-Cyrl-RS" sz="2800" smtClean="0"/>
          </a:p>
          <a:p>
            <a:pPr marL="0" indent="0">
              <a:buNone/>
            </a:pPr>
            <a:endParaRPr lang="en-US" sz="1600" smtClean="0"/>
          </a:p>
          <a:p>
            <a:pPr marL="0" indent="0">
              <a:buNone/>
            </a:pPr>
            <a:r>
              <a:rPr lang="sr-Cyrl-RS" sz="1600" smtClean="0"/>
              <a:t>Културна </a:t>
            </a:r>
            <a:r>
              <a:rPr lang="sr-Cyrl-RS" sz="1600"/>
              <a:t>добра могу бити у режиму приватне и јавне својине. </a:t>
            </a:r>
            <a:endParaRPr lang="sr-Cyrl-RS" sz="1600" smtClean="0"/>
          </a:p>
          <a:p>
            <a:pPr marL="0" indent="0">
              <a:buNone/>
            </a:pPr>
            <a:endParaRPr lang="sr-Cyrl-RS" sz="1600" smtClean="0"/>
          </a:p>
          <a:p>
            <a:pPr marL="0" indent="0">
              <a:buNone/>
            </a:pPr>
            <a:r>
              <a:rPr lang="sr-Cyrl-RS" sz="1600" smtClean="0"/>
              <a:t>Промет </a:t>
            </a:r>
            <a:r>
              <a:rPr lang="sr-Cyrl-RS" sz="1600"/>
              <a:t>културних добара је могућ и слободан уз одређена </a:t>
            </a:r>
            <a:r>
              <a:rPr lang="sr-Cyrl-RS" sz="1600" smtClean="0"/>
              <a:t>ограничења.</a:t>
            </a:r>
          </a:p>
          <a:p>
            <a:pPr marL="0" indent="0">
              <a:buNone/>
            </a:pPr>
            <a:endParaRPr lang="sr-Cyrl-RS" sz="1600" smtClean="0"/>
          </a:p>
          <a:p>
            <a:pPr marL="0" indent="0">
              <a:buNone/>
            </a:pPr>
            <a:r>
              <a:rPr lang="sr-Cyrl-RS" sz="1600" b="1" smtClean="0"/>
              <a:t>Културна добра не могу бити предмет принудног извршења.</a:t>
            </a:r>
          </a:p>
          <a:p>
            <a:pPr marL="0" indent="0">
              <a:buNone/>
            </a:pPr>
            <a:endParaRPr lang="sr-Cyrl-RS" sz="1600" smtClean="0"/>
          </a:p>
          <a:p>
            <a:pPr marL="0" indent="0" algn="just">
              <a:buNone/>
            </a:pPr>
            <a:r>
              <a:rPr lang="sr-Cyrl-RS" sz="1600"/>
              <a:t>Закон о јавној својини, </a:t>
            </a:r>
            <a:r>
              <a:rPr lang="sr-Cyrl-RS" sz="1600" smtClean="0"/>
              <a:t>утврђује заштићена </a:t>
            </a:r>
            <a:r>
              <a:rPr lang="sr-Cyrl-RS" sz="1600"/>
              <a:t>културна добра као добра од општег интереса у јавној својини и она уживају посебну заштиту</a:t>
            </a:r>
            <a:r>
              <a:rPr lang="sr-Cyrl-RS" sz="1600" smtClean="0"/>
              <a:t>. По правилу та добра су у јавној својини Републ</a:t>
            </a:r>
            <a:r>
              <a:rPr lang="sr-Cyrl-RS" sz="1600"/>
              <a:t>и</a:t>
            </a:r>
            <a:r>
              <a:rPr lang="sr-Cyrl-RS" sz="1600" smtClean="0"/>
              <a:t>ке Србије, а могу бити и у својини АП, односно локалне самоуправе.</a:t>
            </a:r>
          </a:p>
          <a:p>
            <a:pPr marL="0" indent="0">
              <a:buNone/>
            </a:pPr>
            <a:endParaRPr lang="sr-Cyrl-RS" sz="1600"/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endParaRPr lang="sr-Cyrl-RS" sz="1600" smtClean="0"/>
          </a:p>
          <a:p>
            <a:pPr marL="0" indent="0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5958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smtClean="0"/>
              <a:t> </a:t>
            </a:r>
          </a:p>
          <a:p>
            <a:pPr marL="0" indent="0" algn="just">
              <a:buNone/>
            </a:pPr>
            <a:r>
              <a:rPr lang="sr-Cyrl-RS" sz="1600" smtClean="0"/>
              <a:t>Закон о културном наслеђу успоставља ограничење промета културних добара у приватној својини, тако што установљава </a:t>
            </a:r>
            <a:r>
              <a:rPr lang="sr-Cyrl-RS" sz="1600"/>
              <a:t>право прече куповине </a:t>
            </a:r>
            <a:r>
              <a:rPr lang="sr-Cyrl-RS" sz="1600" smtClean="0"/>
              <a:t>таквих </a:t>
            </a:r>
            <a:r>
              <a:rPr lang="sr-Cyrl-RS" sz="1600"/>
              <a:t>добара у корист Републике Србије. </a:t>
            </a:r>
            <a:endParaRPr lang="sr-Cyrl-RS" sz="1600" smtClean="0"/>
          </a:p>
          <a:p>
            <a:pPr marL="0" indent="0" algn="just">
              <a:buNone/>
            </a:pPr>
            <a:r>
              <a:rPr lang="sr-Cyrl-RS" sz="1600" smtClean="0"/>
              <a:t>Закон </a:t>
            </a:r>
            <a:r>
              <a:rPr lang="sr-Cyrl-RS" sz="1600"/>
              <a:t>о културном наслеђу </a:t>
            </a:r>
            <a:r>
              <a:rPr lang="sr-Cyrl-RS" sz="1600" smtClean="0"/>
              <a:t>з</a:t>
            </a:r>
            <a:r>
              <a:rPr lang="en-US" sz="1600" smtClean="0"/>
              <a:t>абрањ</a:t>
            </a:r>
            <a:r>
              <a:rPr lang="sr-Cyrl-RS" sz="1600" smtClean="0"/>
              <a:t>ује</a:t>
            </a:r>
            <a:r>
              <a:rPr lang="en-US" sz="1600" smtClean="0"/>
              <a:t> продај</a:t>
            </a:r>
            <a:r>
              <a:rPr lang="sr-Cyrl-RS" sz="1600" smtClean="0"/>
              <a:t>у,</a:t>
            </a:r>
            <a:r>
              <a:rPr lang="en-US" sz="1600" smtClean="0"/>
              <a:t> </a:t>
            </a:r>
            <a:r>
              <a:rPr lang="en-US" sz="1600"/>
              <a:t>односно промет уметничких дела, односно културних добара у поступку </a:t>
            </a:r>
            <a:r>
              <a:rPr lang="en-US" sz="1600" b="1"/>
              <a:t>стечаја</a:t>
            </a:r>
            <a:r>
              <a:rPr lang="en-US" sz="1600"/>
              <a:t> без претходно спроведеног </a:t>
            </a:r>
            <a:r>
              <a:rPr lang="sr-Cyrl-RS" sz="1600"/>
              <a:t>поступка понуде куповине  добра надлежној установи заштите по </a:t>
            </a:r>
            <a:r>
              <a:rPr lang="en-US" sz="1600"/>
              <a:t>прав</a:t>
            </a:r>
            <a:r>
              <a:rPr lang="sr-Cyrl-RS" sz="1600"/>
              <a:t>у</a:t>
            </a:r>
            <a:r>
              <a:rPr lang="en-US" sz="1600"/>
              <a:t> прече куповине, на начин </a:t>
            </a:r>
            <a:r>
              <a:rPr lang="sr-Cyrl-RS" sz="1600"/>
              <a:t>којим </a:t>
            </a:r>
            <a:r>
              <a:rPr lang="en-US" sz="1600"/>
              <a:t>се обезбеђује да Република Србија сачува та добра. </a:t>
            </a:r>
            <a:endParaRPr lang="sr-Cyrl-RS" sz="1600" smtClean="0"/>
          </a:p>
          <a:p>
            <a:pPr marL="0" indent="0" algn="just">
              <a:buNone/>
            </a:pPr>
            <a:r>
              <a:rPr lang="sr-Cyrl-RS" sz="1600" smtClean="0"/>
              <a:t>Понуда по праву прече куповине доставља се надлежној уставнови заштите која је у обавези да понуду достави </a:t>
            </a:r>
            <a:r>
              <a:rPr lang="en-US" sz="1600" smtClean="0"/>
              <a:t>по </a:t>
            </a:r>
            <a:r>
              <a:rPr lang="en-US" sz="1600"/>
              <a:t>службеној дужности у року од два дана </a:t>
            </a:r>
            <a:r>
              <a:rPr lang="en-US" sz="1600" smtClean="0"/>
              <a:t>централн</a:t>
            </a:r>
            <a:r>
              <a:rPr lang="sr-Cyrl-RS" sz="1600" smtClean="0"/>
              <a:t>ој</a:t>
            </a:r>
            <a:r>
              <a:rPr lang="en-US" sz="1600" smtClean="0"/>
              <a:t>, </a:t>
            </a:r>
            <a:r>
              <a:rPr lang="en-US" sz="1600"/>
              <a:t>односно </a:t>
            </a:r>
            <a:r>
              <a:rPr lang="en-US" sz="1600" smtClean="0"/>
              <a:t>надлежн</a:t>
            </a:r>
            <a:r>
              <a:rPr lang="sr-Cyrl-RS" sz="1600" smtClean="0"/>
              <a:t>ој</a:t>
            </a:r>
            <a:r>
              <a:rPr lang="en-US" sz="1600" smtClean="0"/>
              <a:t> матичн</a:t>
            </a:r>
            <a:r>
              <a:rPr lang="sr-Cyrl-RS" sz="1600" smtClean="0"/>
              <a:t>ој</a:t>
            </a:r>
            <a:r>
              <a:rPr lang="en-US" sz="1600" smtClean="0"/>
              <a:t> установ</a:t>
            </a:r>
            <a:r>
              <a:rPr lang="sr-Cyrl-RS" sz="1600" smtClean="0"/>
              <a:t>и</a:t>
            </a:r>
            <a:r>
              <a:rPr lang="en-US" sz="1600" smtClean="0"/>
              <a:t> </a:t>
            </a:r>
            <a:r>
              <a:rPr lang="en-US" sz="1600"/>
              <a:t>заштите</a:t>
            </a:r>
            <a:r>
              <a:rPr lang="en-US" sz="1600" smtClean="0"/>
              <a:t>.</a:t>
            </a:r>
            <a:endParaRPr lang="sr-Cyrl-RS" sz="1600" smtClean="0"/>
          </a:p>
          <a:p>
            <a:pPr marL="0" indent="0" algn="just">
              <a:buNone/>
            </a:pPr>
            <a:r>
              <a:rPr lang="sr-Cyrl-RS" sz="1600" smtClean="0"/>
              <a:t>Закон о облигационим односима предвиђа да л</a:t>
            </a:r>
            <a:r>
              <a:rPr lang="ru-RU" sz="1600" smtClean="0"/>
              <a:t>ица</a:t>
            </a:r>
            <a:r>
              <a:rPr lang="ru-RU" sz="1600"/>
              <a:t> која по самом закону имају право прече куповине морају бити обавештена писмено о намераваној продаји и о њеним условима, иначе имају право захтевати поништење продаје.</a:t>
            </a:r>
            <a:endParaRPr lang="en-US" sz="1600"/>
          </a:p>
          <a:p>
            <a:pPr marL="0" indent="0" algn="just">
              <a:buNone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0469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sz="2800" smtClean="0"/>
          </a:p>
          <a:p>
            <a:pPr marL="0" indent="0" algn="ctr">
              <a:buNone/>
            </a:pPr>
            <a:r>
              <a:rPr lang="sr-Cyrl-RS" sz="2800" smtClean="0"/>
              <a:t>ЗАКЉУЧАК</a:t>
            </a:r>
          </a:p>
          <a:p>
            <a:pPr marL="0" indent="0">
              <a:buNone/>
            </a:pPr>
            <a:endParaRPr lang="sr-Cyrl-RS" sz="1600" smtClean="0"/>
          </a:p>
          <a:p>
            <a:pPr marL="0" indent="0" algn="just">
              <a:buNone/>
            </a:pPr>
            <a:r>
              <a:rPr lang="sr-Cyrl-RS" sz="1600"/>
              <a:t> </a:t>
            </a:r>
            <a:r>
              <a:rPr lang="sr-Cyrl-RS" sz="1600" smtClean="0"/>
              <a:t>              </a:t>
            </a:r>
            <a:r>
              <a:rPr lang="en-US" sz="1600" smtClean="0"/>
              <a:t>У </a:t>
            </a:r>
            <a:r>
              <a:rPr lang="en-US" sz="1600"/>
              <a:t>најужем смислу речи културна добра као део баштине једног народа, одражавају идентитет и разноврсност једног друштава. Она пружају увид у прошлост, омогућавају боље разумевање </a:t>
            </a:r>
            <a:r>
              <a:rPr lang="en-US" sz="1600" smtClean="0"/>
              <a:t>идентитета </a:t>
            </a:r>
            <a:r>
              <a:rPr lang="en-US" sz="1600"/>
              <a:t>једног народа и друштва, али такође играју важну улогу у образовању, туризму, економији и социјалном развоју. Њихова заштита, очување и промоција кључна је за очување културне разноликости и разумевање међу људима. Систем заштите културног наслеђа у Републици Србији почива на утврђивању културног наслеђа као добра од општег интереса, а такође и делатност заштите културног наслеђа је делатност од општег интереса. Из ове чињенице произлази значај и улога заштите културног наслеђа, које ужива посебну заштиту, па </a:t>
            </a:r>
            <a:r>
              <a:rPr lang="sr-Cyrl-RS" sz="1600" smtClean="0"/>
              <a:t>ј</a:t>
            </a:r>
            <a:r>
              <a:rPr lang="en-US" sz="1600" smtClean="0"/>
              <a:t>е </a:t>
            </a:r>
            <a:r>
              <a:rPr lang="sr-Cyrl-RS" sz="1600"/>
              <a:t>у </a:t>
            </a:r>
            <a:r>
              <a:rPr lang="sr-Cyrl-RS" sz="1600" smtClean="0"/>
              <a:t>складу </a:t>
            </a:r>
            <a:r>
              <a:rPr lang="sr-Cyrl-RS" sz="1600"/>
              <a:t>са тим </a:t>
            </a:r>
            <a:r>
              <a:rPr lang="en-US" sz="1600"/>
              <a:t> </a:t>
            </a:r>
            <a:r>
              <a:rPr lang="en-US" sz="1600" smtClean="0"/>
              <a:t>успостављ</a:t>
            </a:r>
            <a:r>
              <a:rPr lang="sr-Cyrl-RS" sz="1600" smtClean="0"/>
              <a:t>ен</a:t>
            </a:r>
            <a:r>
              <a:rPr lang="en-US" sz="1600" smtClean="0"/>
              <a:t> </a:t>
            </a:r>
            <a:r>
              <a:rPr lang="en-US" sz="1600"/>
              <a:t>целокупан систем заштите културног наслеђа.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800" smtClean="0"/>
              <a:t>ПРАВНИ ОКВИР ЗАШТИТЕ КУЛТУРНИХ ДОБАРА</a:t>
            </a:r>
          </a:p>
          <a:p>
            <a:pPr marL="0" indent="0" algn="just">
              <a:buNone/>
            </a:pPr>
            <a:r>
              <a:rPr lang="sr-Cyrl-RS" sz="1400" smtClean="0"/>
              <a:t>        </a:t>
            </a:r>
            <a:r>
              <a:rPr lang="sr-Cyrl-RS" sz="1400"/>
              <a:t>Устав Републике </a:t>
            </a:r>
            <a:r>
              <a:rPr lang="sr-Cyrl-RS" sz="1400" smtClean="0"/>
              <a:t>Србије</a:t>
            </a:r>
            <a:r>
              <a:rPr lang="sr-Cyrl-RS" sz="1400"/>
              <a:t>:</a:t>
            </a:r>
          </a:p>
          <a:p>
            <a:pPr marL="0" indent="0" algn="just">
              <a:buNone/>
            </a:pPr>
            <a:r>
              <a:rPr lang="sr-Cyrl-RS" sz="1400"/>
              <a:t>        У ч</a:t>
            </a:r>
            <a:r>
              <a:rPr lang="en-US" sz="1400" err="1"/>
              <a:t>лан</a:t>
            </a:r>
            <a:r>
              <a:rPr lang="sr-Cyrl-RS" sz="1400"/>
              <a:t>у</a:t>
            </a:r>
            <a:r>
              <a:rPr lang="en-US" sz="1400"/>
              <a:t> 73.</a:t>
            </a:r>
            <a:r>
              <a:rPr lang="sr-Cyrl-RS" sz="1400"/>
              <a:t> став 2. </a:t>
            </a:r>
            <a:r>
              <a:rPr lang="sr-Cyrl-RS" sz="1400" smtClean="0"/>
              <a:t>утврђује да </a:t>
            </a:r>
            <a:r>
              <a:rPr lang="en-US" sz="1400" err="1"/>
              <a:t>Република</a:t>
            </a:r>
            <a:r>
              <a:rPr lang="en-US" sz="1400"/>
              <a:t> </a:t>
            </a:r>
            <a:r>
              <a:rPr lang="en-US" sz="1400" err="1"/>
              <a:t>Србија</a:t>
            </a:r>
            <a:r>
              <a:rPr lang="en-US" sz="1400"/>
              <a:t> </a:t>
            </a:r>
            <a:r>
              <a:rPr lang="en-US" sz="1400" err="1"/>
              <a:t>подстиче</a:t>
            </a:r>
            <a:r>
              <a:rPr lang="en-US" sz="1400"/>
              <a:t> и </a:t>
            </a:r>
            <a:r>
              <a:rPr lang="en-US" sz="1400" err="1"/>
              <a:t>помаже</a:t>
            </a:r>
            <a:r>
              <a:rPr lang="en-US" sz="1400"/>
              <a:t> </a:t>
            </a:r>
            <a:r>
              <a:rPr lang="en-US" sz="1400" err="1"/>
              <a:t>развој</a:t>
            </a:r>
            <a:r>
              <a:rPr lang="en-US" sz="1400"/>
              <a:t> </a:t>
            </a:r>
            <a:r>
              <a:rPr lang="en-US" sz="1400" err="1"/>
              <a:t>науке</a:t>
            </a:r>
            <a:r>
              <a:rPr lang="en-US" sz="1400"/>
              <a:t>, </a:t>
            </a:r>
            <a:r>
              <a:rPr lang="en-US" sz="1400" err="1"/>
              <a:t>културе</a:t>
            </a:r>
            <a:r>
              <a:rPr lang="en-US" sz="1400"/>
              <a:t> и </a:t>
            </a:r>
            <a:r>
              <a:rPr lang="sr-Latn-RS" sz="1400"/>
              <a:t>       </a:t>
            </a:r>
            <a:r>
              <a:rPr lang="sr-Cyrl-RS" sz="1400"/>
              <a:t>    </a:t>
            </a:r>
            <a:r>
              <a:rPr lang="en-US" sz="1400" smtClean="0"/>
              <a:t>уметности</a:t>
            </a:r>
            <a:r>
              <a:rPr lang="sr-Cyrl-RS" sz="1400"/>
              <a:t>;</a:t>
            </a:r>
            <a:endParaRPr lang="en-US" sz="1400"/>
          </a:p>
          <a:p>
            <a:pPr marL="0" indent="0">
              <a:buNone/>
            </a:pPr>
            <a:r>
              <a:rPr lang="sr-Cyrl-RS" sz="1400"/>
              <a:t>       </a:t>
            </a:r>
            <a:r>
              <a:rPr lang="sr-Cyrl-RS" sz="1400" smtClean="0"/>
              <a:t>У </a:t>
            </a:r>
            <a:r>
              <a:rPr lang="sr-Cyrl-RS" sz="1400"/>
              <a:t>ч</a:t>
            </a:r>
            <a:r>
              <a:rPr lang="en-US" sz="1400" err="1"/>
              <a:t>лан</a:t>
            </a:r>
            <a:r>
              <a:rPr lang="sr-Cyrl-RS" sz="1400"/>
              <a:t>у</a:t>
            </a:r>
            <a:r>
              <a:rPr lang="en-US" sz="1400"/>
              <a:t> 89. </a:t>
            </a:r>
            <a:r>
              <a:rPr lang="sr-Cyrl-RS" sz="1400"/>
              <a:t>утврђује </a:t>
            </a:r>
            <a:r>
              <a:rPr lang="sr-Cyrl-RS" sz="1400" smtClean="0"/>
              <a:t>обавезу </a:t>
            </a:r>
            <a:r>
              <a:rPr lang="en-US" sz="1400" err="1"/>
              <a:t>чува</a:t>
            </a:r>
            <a:r>
              <a:rPr lang="sr-Cyrl-RS" sz="1400"/>
              <a:t>ња</a:t>
            </a:r>
            <a:r>
              <a:rPr lang="en-US" sz="1400"/>
              <a:t> </a:t>
            </a:r>
            <a:r>
              <a:rPr lang="en-US" sz="1400" err="1" smtClean="0"/>
              <a:t>природн</a:t>
            </a:r>
            <a:r>
              <a:rPr lang="sr-Cyrl-RS" sz="1400" smtClean="0"/>
              <a:t>их</a:t>
            </a:r>
            <a:r>
              <a:rPr lang="en-US" sz="1400" smtClean="0"/>
              <a:t> </a:t>
            </a:r>
            <a:r>
              <a:rPr lang="en-US" sz="1400" err="1"/>
              <a:t>реткости</a:t>
            </a:r>
            <a:r>
              <a:rPr lang="en-US" sz="1400"/>
              <a:t> и </a:t>
            </a:r>
            <a:r>
              <a:rPr lang="en-US" sz="1400" err="1" smtClean="0"/>
              <a:t>научно</a:t>
            </a:r>
            <a:r>
              <a:rPr lang="sr-Cyrl-RS" sz="1400" smtClean="0"/>
              <a:t>г</a:t>
            </a:r>
            <a:r>
              <a:rPr lang="en-US" sz="1400" smtClean="0"/>
              <a:t>, </a:t>
            </a:r>
            <a:r>
              <a:rPr lang="en-US" sz="1400" err="1" smtClean="0"/>
              <a:t>културно</a:t>
            </a:r>
            <a:r>
              <a:rPr lang="sr-Cyrl-RS" sz="1400" smtClean="0"/>
              <a:t>г</a:t>
            </a:r>
            <a:r>
              <a:rPr lang="en-US" sz="1400" smtClean="0"/>
              <a:t> </a:t>
            </a:r>
            <a:r>
              <a:rPr lang="en-US" sz="1400"/>
              <a:t>и </a:t>
            </a:r>
            <a:r>
              <a:rPr lang="en-US" sz="1400" err="1" smtClean="0"/>
              <a:t>историјско</a:t>
            </a:r>
            <a:r>
              <a:rPr lang="sr-Cyrl-RS" sz="1400" smtClean="0"/>
              <a:t>г</a:t>
            </a:r>
            <a:r>
              <a:rPr lang="en-US" sz="1400" smtClean="0"/>
              <a:t> </a:t>
            </a:r>
            <a:r>
              <a:rPr lang="en-US" sz="1400" err="1" smtClean="0"/>
              <a:t>наслеђ</a:t>
            </a:r>
            <a:r>
              <a:rPr lang="sr-Cyrl-RS" sz="1400" smtClean="0"/>
              <a:t>а</a:t>
            </a:r>
            <a:r>
              <a:rPr lang="en-US" sz="1400" smtClean="0"/>
              <a:t>,</a:t>
            </a:r>
            <a:r>
              <a:rPr lang="en-US" sz="1400"/>
              <a:t> </a:t>
            </a:r>
            <a:r>
              <a:rPr lang="en-US" sz="1400" err="1"/>
              <a:t>као</a:t>
            </a:r>
            <a:r>
              <a:rPr lang="en-US" sz="1400"/>
              <a:t> </a:t>
            </a:r>
            <a:r>
              <a:rPr lang="en-US" sz="1400" b="1" err="1" smtClean="0"/>
              <a:t>доб</a:t>
            </a:r>
            <a:r>
              <a:rPr lang="sr-Cyrl-RS" sz="1400" b="1" smtClean="0"/>
              <a:t>а</a:t>
            </a:r>
            <a:r>
              <a:rPr lang="en-US" sz="1400" b="1" err="1" smtClean="0"/>
              <a:t>ра</a:t>
            </a:r>
            <a:r>
              <a:rPr lang="en-US" sz="1400" b="1" smtClean="0"/>
              <a:t> </a:t>
            </a:r>
            <a:r>
              <a:rPr lang="en-US" sz="1400" b="1" err="1"/>
              <a:t>од</a:t>
            </a:r>
            <a:r>
              <a:rPr lang="en-US" sz="1400" b="1"/>
              <a:t> </a:t>
            </a:r>
            <a:r>
              <a:rPr lang="en-US" sz="1400" b="1" err="1"/>
              <a:t>општег</a:t>
            </a:r>
            <a:r>
              <a:rPr lang="en-US" sz="1400" b="1"/>
              <a:t> </a:t>
            </a:r>
            <a:r>
              <a:rPr lang="en-US" sz="1400" b="1" smtClean="0"/>
              <a:t>интереса</a:t>
            </a:r>
            <a:r>
              <a:rPr lang="sr-Cyrl-RS" sz="1400"/>
              <a:t>;</a:t>
            </a:r>
            <a:r>
              <a:rPr lang="en-US" sz="1400"/>
              <a:t/>
            </a:r>
            <a:br>
              <a:rPr lang="en-US" sz="1400"/>
            </a:br>
            <a:r>
              <a:rPr lang="sr-Cyrl-RS" sz="1400"/>
              <a:t>        У ч</a:t>
            </a:r>
            <a:r>
              <a:rPr lang="en-US" sz="1400" err="1"/>
              <a:t>лан</a:t>
            </a:r>
            <a:r>
              <a:rPr lang="sr-Cyrl-RS" sz="1400"/>
              <a:t>у</a:t>
            </a:r>
            <a:r>
              <a:rPr lang="en-US" sz="1400"/>
              <a:t> 97.</a:t>
            </a:r>
            <a:r>
              <a:rPr lang="sr-Cyrl-RS" sz="1400"/>
              <a:t> тачка 10.  </a:t>
            </a:r>
            <a:r>
              <a:rPr lang="sr-Cyrl-RS" sz="1400" smtClean="0"/>
              <a:t>утврђује да </a:t>
            </a:r>
            <a:r>
              <a:rPr lang="en-US" sz="1400" err="1" smtClean="0"/>
              <a:t>Република</a:t>
            </a:r>
            <a:r>
              <a:rPr lang="en-US" sz="1400" smtClean="0"/>
              <a:t> </a:t>
            </a:r>
            <a:r>
              <a:rPr lang="en-US" sz="1400" err="1"/>
              <a:t>Србија</a:t>
            </a:r>
            <a:r>
              <a:rPr lang="en-US" sz="1400"/>
              <a:t> </a:t>
            </a:r>
            <a:r>
              <a:rPr lang="en-US" sz="1400" err="1"/>
              <a:t>уређује</a:t>
            </a:r>
            <a:r>
              <a:rPr lang="en-US" sz="1400"/>
              <a:t> и </a:t>
            </a:r>
            <a:r>
              <a:rPr lang="en-US" sz="1400" err="1"/>
              <a:t>обезбеђује</a:t>
            </a:r>
            <a:r>
              <a:rPr lang="en-US" sz="1400"/>
              <a:t> </a:t>
            </a:r>
            <a:r>
              <a:rPr lang="en-US" sz="1400" err="1"/>
              <a:t>систем</a:t>
            </a:r>
            <a:r>
              <a:rPr lang="en-US" sz="1400"/>
              <a:t> у </a:t>
            </a:r>
            <a:r>
              <a:rPr lang="en-US" sz="1400" err="1"/>
              <a:t>области</a:t>
            </a:r>
            <a:r>
              <a:rPr lang="en-US" sz="1400"/>
              <a:t> </a:t>
            </a:r>
            <a:r>
              <a:rPr lang="en-US" sz="1400" b="1" err="1"/>
              <a:t>културе</a:t>
            </a:r>
            <a:r>
              <a:rPr lang="en-US" sz="1400" b="1"/>
              <a:t> и </a:t>
            </a:r>
            <a:r>
              <a:rPr lang="en-US" sz="1400" b="1" err="1"/>
              <a:t>заштите</a:t>
            </a:r>
            <a:r>
              <a:rPr lang="en-US" sz="1400" b="1"/>
              <a:t> </a:t>
            </a:r>
            <a:r>
              <a:rPr lang="en-US" sz="1400" b="1" err="1"/>
              <a:t>културних</a:t>
            </a:r>
            <a:r>
              <a:rPr lang="en-US" sz="1400" b="1"/>
              <a:t> </a:t>
            </a:r>
            <a:r>
              <a:rPr lang="en-US" sz="1400" b="1" err="1"/>
              <a:t>добар</a:t>
            </a:r>
            <a:r>
              <a:rPr lang="sr-Cyrl-RS" sz="1400" b="1"/>
              <a:t>а</a:t>
            </a:r>
            <a:r>
              <a:rPr lang="en-US" sz="1400"/>
              <a:t>; </a:t>
            </a:r>
            <a:endParaRPr lang="sr-Cyrl-RS" sz="1400"/>
          </a:p>
          <a:p>
            <a:pPr marL="0" indent="0" algn="just">
              <a:buNone/>
            </a:pPr>
            <a:r>
              <a:rPr lang="sr-Cyrl-RS" sz="1400" smtClean="0"/>
              <a:t>        </a:t>
            </a:r>
            <a:r>
              <a:rPr lang="sr-Cyrl-RS" sz="1400"/>
              <a:t>Систем заштите се обезбеђује тако што Република Србија доноси одговарајуће законе у овој  области:</a:t>
            </a:r>
            <a:r>
              <a:rPr lang="en-US" sz="1400"/>
              <a:t> </a:t>
            </a:r>
            <a:endParaRPr lang="sr-Latn-RS" sz="1400"/>
          </a:p>
          <a:p>
            <a:pPr algn="just"/>
            <a:r>
              <a:rPr lang="en-US" sz="1400" err="1"/>
              <a:t>Закон</a:t>
            </a:r>
            <a:r>
              <a:rPr lang="en-US" sz="1400"/>
              <a:t> о </a:t>
            </a:r>
            <a:r>
              <a:rPr lang="en-US" sz="1400" err="1"/>
              <a:t>култури</a:t>
            </a:r>
            <a:r>
              <a:rPr lang="en-US" sz="1400"/>
              <a:t> </a:t>
            </a:r>
            <a:r>
              <a:rPr lang="en-US" sz="1400" smtClean="0"/>
              <a:t>(</a:t>
            </a:r>
            <a:r>
              <a:rPr lang="sr-Cyrl-RS" sz="1400" smtClean="0"/>
              <a:t>„</a:t>
            </a:r>
            <a:r>
              <a:rPr lang="en-US" sz="1400" smtClean="0"/>
              <a:t>Сл</a:t>
            </a:r>
            <a:r>
              <a:rPr lang="en-US" sz="1400"/>
              <a:t>. </a:t>
            </a:r>
            <a:r>
              <a:rPr lang="en-US" sz="1400" err="1"/>
              <a:t>гласник</a:t>
            </a:r>
            <a:r>
              <a:rPr lang="en-US" sz="1400"/>
              <a:t> </a:t>
            </a:r>
            <a:r>
              <a:rPr lang="en-US" sz="1400" smtClean="0"/>
              <a:t>РС</a:t>
            </a:r>
            <a:r>
              <a:rPr lang="sr-Cyrl-RS" sz="1400" smtClean="0"/>
              <a:t>“</a:t>
            </a:r>
            <a:r>
              <a:rPr lang="en-US" sz="1400" smtClean="0"/>
              <a:t>, </a:t>
            </a:r>
            <a:r>
              <a:rPr lang="en-US" sz="1400" err="1"/>
              <a:t>бр</a:t>
            </a:r>
            <a:r>
              <a:rPr lang="en-US" sz="1400"/>
              <a:t>. 72/2009, 13/2016, 30/2016 - </a:t>
            </a:r>
            <a:r>
              <a:rPr lang="en-US" sz="1400" err="1"/>
              <a:t>испр</a:t>
            </a:r>
            <a:r>
              <a:rPr lang="en-US" sz="1400"/>
              <a:t>., 6/2020, 47/2021 и 78/2021)</a:t>
            </a:r>
          </a:p>
          <a:p>
            <a:pPr algn="just"/>
            <a:r>
              <a:rPr lang="en-US" sz="1400"/>
              <a:t>З</a:t>
            </a:r>
            <a:r>
              <a:rPr lang="sr-Cyrl-RS" sz="1400"/>
              <a:t>акон </a:t>
            </a:r>
            <a:r>
              <a:rPr lang="en-US" sz="1400"/>
              <a:t>о </a:t>
            </a:r>
            <a:r>
              <a:rPr lang="en-US" sz="1400" err="1"/>
              <a:t>културном</a:t>
            </a:r>
            <a:r>
              <a:rPr lang="en-US" sz="1400"/>
              <a:t> </a:t>
            </a:r>
            <a:r>
              <a:rPr lang="en-US" sz="1400" err="1"/>
              <a:t>наслеђу</a:t>
            </a:r>
            <a:r>
              <a:rPr lang="sr-Cyrl-RS" sz="1400"/>
              <a:t> </a:t>
            </a:r>
            <a:r>
              <a:rPr lang="sr-Cyrl-RS" sz="1400" smtClean="0"/>
              <a:t>(„Сл.гласник </a:t>
            </a:r>
            <a:r>
              <a:rPr lang="sr-Cyrl-RS" sz="1400"/>
              <a:t>РС“ бр. </a:t>
            </a:r>
            <a:r>
              <a:rPr lang="sr-Cyrl-RS" sz="1400" smtClean="0"/>
              <a:t>129/21-ступио </a:t>
            </a:r>
            <a:r>
              <a:rPr lang="sr-Cyrl-RS" sz="1400"/>
              <a:t>на снагу 05. јануара 2023.)</a:t>
            </a:r>
            <a:endParaRPr lang="en-US" sz="1400"/>
          </a:p>
          <a:p>
            <a:pPr algn="just"/>
            <a:r>
              <a:rPr lang="en-US" sz="1400" err="1"/>
              <a:t>Закон</a:t>
            </a:r>
            <a:r>
              <a:rPr lang="en-US" sz="1400"/>
              <a:t> о </a:t>
            </a:r>
            <a:r>
              <a:rPr lang="en-US" sz="1400" err="1"/>
              <a:t>музејској</a:t>
            </a:r>
            <a:r>
              <a:rPr lang="en-US" sz="1400"/>
              <a:t> </a:t>
            </a:r>
            <a:r>
              <a:rPr lang="en-US" sz="1400" err="1"/>
              <a:t>делатности</a:t>
            </a:r>
            <a:r>
              <a:rPr lang="en-US" sz="1400"/>
              <a:t> </a:t>
            </a:r>
            <a:r>
              <a:rPr lang="en-US" sz="1400" smtClean="0"/>
              <a:t>(</a:t>
            </a:r>
            <a:r>
              <a:rPr lang="sr-Cyrl-RS" sz="1400" smtClean="0"/>
              <a:t>„</a:t>
            </a:r>
            <a:r>
              <a:rPr lang="en-US" sz="1400" smtClean="0"/>
              <a:t>Сл</a:t>
            </a:r>
            <a:r>
              <a:rPr lang="en-US" sz="1400"/>
              <a:t>. </a:t>
            </a:r>
            <a:r>
              <a:rPr lang="en-US" sz="1400" err="1"/>
              <a:t>гласник</a:t>
            </a:r>
            <a:r>
              <a:rPr lang="en-US" sz="1400"/>
              <a:t> </a:t>
            </a:r>
            <a:r>
              <a:rPr lang="en-US" sz="1400" smtClean="0"/>
              <a:t>РС“. бр</a:t>
            </a:r>
            <a:r>
              <a:rPr lang="en-US" sz="1400"/>
              <a:t>. 35/2021 и 96/2021)</a:t>
            </a:r>
          </a:p>
          <a:p>
            <a:pPr algn="just"/>
            <a:r>
              <a:rPr lang="en-US" sz="1400" err="1"/>
              <a:t>Закон</a:t>
            </a:r>
            <a:r>
              <a:rPr lang="en-US" sz="1400"/>
              <a:t> о </a:t>
            </a:r>
            <a:r>
              <a:rPr lang="en-US" sz="1400" err="1"/>
              <a:t>библиотечко-информационој</a:t>
            </a:r>
            <a:r>
              <a:rPr lang="en-US" sz="1400"/>
              <a:t> </a:t>
            </a:r>
            <a:r>
              <a:rPr lang="en-US" sz="1400" err="1"/>
              <a:t>делатности</a:t>
            </a:r>
            <a:r>
              <a:rPr lang="en-US" sz="1400"/>
              <a:t> </a:t>
            </a:r>
            <a:r>
              <a:rPr lang="en-US" sz="1400" smtClean="0"/>
              <a:t>(</a:t>
            </a:r>
            <a:r>
              <a:rPr lang="sr-Cyrl-RS" sz="1400" smtClean="0"/>
              <a:t>„</a:t>
            </a:r>
            <a:r>
              <a:rPr lang="en-US" sz="1400" smtClean="0"/>
              <a:t>Сл</a:t>
            </a:r>
            <a:r>
              <a:rPr lang="en-US" sz="1400"/>
              <a:t>. </a:t>
            </a:r>
            <a:r>
              <a:rPr lang="en-US" sz="1400" err="1"/>
              <a:t>гласник</a:t>
            </a:r>
            <a:r>
              <a:rPr lang="en-US" sz="1400"/>
              <a:t> </a:t>
            </a:r>
            <a:r>
              <a:rPr lang="en-US" sz="1400" smtClean="0"/>
              <a:t>РС“ бр</a:t>
            </a:r>
            <a:r>
              <a:rPr lang="en-US" sz="1400"/>
              <a:t>. 52/2011 и 78/2021)</a:t>
            </a:r>
          </a:p>
          <a:p>
            <a:pPr algn="just"/>
            <a:r>
              <a:rPr lang="en-US" sz="1400" err="1"/>
              <a:t>Закон</a:t>
            </a:r>
            <a:r>
              <a:rPr lang="en-US" sz="1400"/>
              <a:t> о </a:t>
            </a:r>
            <a:r>
              <a:rPr lang="en-US" sz="1400" err="1"/>
              <a:t>кинематографији</a:t>
            </a:r>
            <a:r>
              <a:rPr lang="en-US" sz="1400"/>
              <a:t> </a:t>
            </a:r>
            <a:r>
              <a:rPr lang="en-US" sz="1400" smtClean="0"/>
              <a:t>(</a:t>
            </a:r>
            <a:r>
              <a:rPr lang="sr-Cyrl-RS" sz="1400" smtClean="0"/>
              <a:t>„</a:t>
            </a:r>
            <a:r>
              <a:rPr lang="en-US" sz="1400" smtClean="0"/>
              <a:t>Сл</a:t>
            </a:r>
            <a:r>
              <a:rPr lang="en-US" sz="1400"/>
              <a:t>. </a:t>
            </a:r>
            <a:r>
              <a:rPr lang="en-US" sz="1400" err="1"/>
              <a:t>гласник</a:t>
            </a:r>
            <a:r>
              <a:rPr lang="en-US" sz="1400"/>
              <a:t> </a:t>
            </a:r>
            <a:r>
              <a:rPr lang="en-US" sz="1400" err="1"/>
              <a:t>РС</a:t>
            </a:r>
            <a:r>
              <a:rPr lang="en-US" sz="1400"/>
              <a:t>", </a:t>
            </a:r>
            <a:r>
              <a:rPr lang="en-US" sz="1400" err="1"/>
              <a:t>бр</a:t>
            </a:r>
            <a:r>
              <a:rPr lang="en-US" sz="1400"/>
              <a:t>. 99/2011, 2/2012 - </a:t>
            </a:r>
            <a:r>
              <a:rPr lang="en-US" sz="1400" err="1"/>
              <a:t>испр</a:t>
            </a:r>
            <a:r>
              <a:rPr lang="en-US" sz="1400"/>
              <a:t>. и 46/2014 - </a:t>
            </a:r>
            <a:r>
              <a:rPr lang="en-US" sz="1400" err="1"/>
              <a:t>одлука</a:t>
            </a:r>
            <a:r>
              <a:rPr lang="en-US" sz="1400"/>
              <a:t> </a:t>
            </a:r>
            <a:r>
              <a:rPr lang="en-US" sz="1400" err="1"/>
              <a:t>УС</a:t>
            </a:r>
            <a:r>
              <a:rPr lang="en-US" sz="1400"/>
              <a:t>)</a:t>
            </a:r>
          </a:p>
          <a:p>
            <a:pPr algn="just"/>
            <a:r>
              <a:rPr lang="sr-Cyrl-RS" sz="1400"/>
              <a:t>Закон архивској </a:t>
            </a:r>
            <a:r>
              <a:rPr lang="sr-Cyrl-RS" sz="1400" smtClean="0"/>
              <a:t> грађи и архивској делатности </a:t>
            </a:r>
            <a:r>
              <a:rPr lang="en-US" sz="1400" smtClean="0"/>
              <a:t>(</a:t>
            </a:r>
            <a:r>
              <a:rPr lang="sr-Cyrl-RS" sz="1400" smtClean="0"/>
              <a:t>„</a:t>
            </a:r>
            <a:r>
              <a:rPr lang="en-US" sz="1400" smtClean="0"/>
              <a:t>Сл</a:t>
            </a:r>
            <a:r>
              <a:rPr lang="en-US" sz="1400"/>
              <a:t>. </a:t>
            </a:r>
            <a:r>
              <a:rPr lang="en-US" sz="1400" err="1"/>
              <a:t>гласник</a:t>
            </a:r>
            <a:r>
              <a:rPr lang="en-US" sz="1400"/>
              <a:t> </a:t>
            </a:r>
            <a:r>
              <a:rPr lang="en-US" sz="1400" err="1"/>
              <a:t>РС</a:t>
            </a:r>
            <a:r>
              <a:rPr lang="en-US" sz="1400"/>
              <a:t>", </a:t>
            </a:r>
            <a:r>
              <a:rPr lang="en-US" sz="1400" err="1"/>
              <a:t>бр</a:t>
            </a:r>
            <a:r>
              <a:rPr lang="en-US" sz="1400"/>
              <a:t>. 6/2020)</a:t>
            </a:r>
          </a:p>
          <a:p>
            <a:pPr marL="0" indent="0">
              <a:buNone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D4ED594-05EE-BF2C-1044-5222A7B04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sz="2800" smtClean="0"/>
              <a:t>ОПШТИ ИНТЕРЕС У КУЛТУРИ</a:t>
            </a:r>
          </a:p>
          <a:p>
            <a:pPr marL="0" indent="0">
              <a:buNone/>
            </a:pPr>
            <a:r>
              <a:rPr lang="sr-Cyrl-RS" smtClean="0"/>
              <a:t> </a:t>
            </a:r>
            <a:r>
              <a:rPr lang="sr-Cyrl-RS" sz="1600"/>
              <a:t>Закон о култури </a:t>
            </a:r>
            <a:r>
              <a:rPr lang="sr-Cyrl-RS" sz="1600" smtClean="0"/>
              <a:t>утврђује општи </a:t>
            </a:r>
            <a:r>
              <a:rPr lang="sr-Cyrl-RS" sz="1600"/>
              <a:t>интерес </a:t>
            </a:r>
            <a:r>
              <a:rPr lang="sr-Cyrl-RS" sz="1600" smtClean="0"/>
              <a:t>у култури, који између осталог обухвата:</a:t>
            </a:r>
            <a:endParaRPr lang="en-US" sz="160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1600" err="1"/>
              <a:t>откривање</a:t>
            </a:r>
            <a:r>
              <a:rPr lang="en-US" sz="1600"/>
              <a:t>, </a:t>
            </a:r>
            <a:r>
              <a:rPr lang="en-US" sz="1600" err="1"/>
              <a:t>евидентирање</a:t>
            </a:r>
            <a:r>
              <a:rPr lang="en-US" sz="1600"/>
              <a:t>, </a:t>
            </a:r>
            <a:r>
              <a:rPr lang="en-US" sz="1600" err="1"/>
              <a:t>прикупљање</a:t>
            </a:r>
            <a:r>
              <a:rPr lang="en-US" sz="1600"/>
              <a:t>, </a:t>
            </a:r>
            <a:r>
              <a:rPr lang="en-US" sz="1600" err="1"/>
              <a:t>истраживање</a:t>
            </a:r>
            <a:r>
              <a:rPr lang="en-US" sz="1600"/>
              <a:t>, </a:t>
            </a:r>
            <a:r>
              <a:rPr lang="en-US" sz="1600" err="1"/>
              <a:t>утврђивање</a:t>
            </a:r>
            <a:r>
              <a:rPr lang="en-US" sz="1600"/>
              <a:t>, </a:t>
            </a:r>
            <a:r>
              <a:rPr lang="en-US" sz="1600" err="1"/>
              <a:t>чување</a:t>
            </a:r>
            <a:r>
              <a:rPr lang="en-US" sz="1600"/>
              <a:t>, </a:t>
            </a:r>
            <a:r>
              <a:rPr lang="en-US" sz="1600" err="1"/>
              <a:t>одржавање</a:t>
            </a:r>
            <a:r>
              <a:rPr lang="en-US" sz="1600"/>
              <a:t> и </a:t>
            </a:r>
            <a:r>
              <a:rPr lang="en-US" sz="1600" err="1"/>
              <a:t>коришћење</a:t>
            </a:r>
            <a:r>
              <a:rPr lang="en-US" sz="1600"/>
              <a:t> </a:t>
            </a:r>
            <a:r>
              <a:rPr lang="en-US" sz="1600" err="1"/>
              <a:t>културних</a:t>
            </a:r>
            <a:r>
              <a:rPr lang="en-US" sz="1600"/>
              <a:t> </a:t>
            </a:r>
            <a:r>
              <a:rPr lang="en-US" sz="1600" err="1"/>
              <a:t>добара</a:t>
            </a:r>
            <a:r>
              <a:rPr lang="en-US" sz="1600"/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1600" err="1"/>
              <a:t>спровођење</a:t>
            </a:r>
            <a:r>
              <a:rPr lang="en-US" sz="1600"/>
              <a:t> </a:t>
            </a:r>
            <a:r>
              <a:rPr lang="en-US" sz="1600" err="1"/>
              <a:t>мера</a:t>
            </a:r>
            <a:r>
              <a:rPr lang="en-US" sz="1600"/>
              <a:t> </a:t>
            </a:r>
            <a:r>
              <a:rPr lang="en-US" sz="1600" err="1"/>
              <a:t>заштите</a:t>
            </a:r>
            <a:r>
              <a:rPr lang="en-US" sz="1600"/>
              <a:t> </a:t>
            </a:r>
            <a:r>
              <a:rPr lang="en-US" sz="1600" err="1"/>
              <a:t>културних</a:t>
            </a:r>
            <a:r>
              <a:rPr lang="en-US" sz="1600"/>
              <a:t> </a:t>
            </a:r>
            <a:r>
              <a:rPr lang="en-US" sz="1600" err="1"/>
              <a:t>добара</a:t>
            </a:r>
            <a:r>
              <a:rPr lang="en-US" sz="1600"/>
              <a:t>, </a:t>
            </a:r>
            <a:r>
              <a:rPr lang="en-US" sz="1600" err="1"/>
              <a:t>вођење</a:t>
            </a:r>
            <a:r>
              <a:rPr lang="en-US" sz="1600"/>
              <a:t> </a:t>
            </a:r>
            <a:r>
              <a:rPr lang="en-US" sz="1600" err="1"/>
              <a:t>регистара</a:t>
            </a:r>
            <a:r>
              <a:rPr lang="en-US" sz="1600"/>
              <a:t> </a:t>
            </a:r>
            <a:r>
              <a:rPr lang="en-US" sz="1600" err="1"/>
              <a:t>културних</a:t>
            </a:r>
            <a:r>
              <a:rPr lang="en-US" sz="1600"/>
              <a:t> </a:t>
            </a:r>
            <a:r>
              <a:rPr lang="en-US" sz="1600" err="1"/>
              <a:t>добара</a:t>
            </a:r>
            <a:r>
              <a:rPr lang="en-US" sz="1600"/>
              <a:t>, </a:t>
            </a:r>
            <a:r>
              <a:rPr lang="en-US" sz="1600" err="1"/>
              <a:t>вођење</a:t>
            </a:r>
            <a:r>
              <a:rPr lang="en-US" sz="1600"/>
              <a:t> </a:t>
            </a:r>
            <a:r>
              <a:rPr lang="en-US" sz="1600" err="1"/>
              <a:t>општег</a:t>
            </a:r>
            <a:r>
              <a:rPr lang="en-US" sz="1600"/>
              <a:t> </a:t>
            </a:r>
            <a:r>
              <a:rPr lang="en-US" sz="1600" err="1"/>
              <a:t>инвентара</a:t>
            </a:r>
            <a:r>
              <a:rPr lang="en-US" sz="1600"/>
              <a:t> </a:t>
            </a:r>
            <a:r>
              <a:rPr lang="en-US" sz="1600" err="1"/>
              <a:t>наслеђа</a:t>
            </a:r>
            <a:r>
              <a:rPr lang="en-US" sz="1600"/>
              <a:t> </a:t>
            </a:r>
            <a:r>
              <a:rPr lang="en-US" sz="1600" err="1"/>
              <a:t>Републике</a:t>
            </a:r>
            <a:r>
              <a:rPr lang="en-US" sz="1600"/>
              <a:t> </a:t>
            </a:r>
            <a:r>
              <a:rPr lang="en-US" sz="1600" err="1"/>
              <a:t>Србије</a:t>
            </a:r>
            <a:r>
              <a:rPr lang="en-US" sz="1600"/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1600" err="1"/>
              <a:t>изградњ</a:t>
            </a:r>
            <a:r>
              <a:rPr lang="sr-Cyrl-RS" sz="1600"/>
              <a:t>а</a:t>
            </a:r>
            <a:r>
              <a:rPr lang="en-US" sz="1600"/>
              <a:t> и </a:t>
            </a:r>
            <a:r>
              <a:rPr lang="en-US" sz="1600" err="1"/>
              <a:t>унапређење</a:t>
            </a:r>
            <a:r>
              <a:rPr lang="en-US" sz="1600"/>
              <a:t> </a:t>
            </a:r>
            <a:r>
              <a:rPr lang="en-US" sz="1600" err="1"/>
              <a:t>јединственог</a:t>
            </a:r>
            <a:r>
              <a:rPr lang="en-US" sz="1600"/>
              <a:t> </a:t>
            </a:r>
            <a:r>
              <a:rPr lang="en-US" sz="1600" err="1"/>
              <a:t>информационог</a:t>
            </a:r>
            <a:r>
              <a:rPr lang="en-US" sz="1600"/>
              <a:t> </a:t>
            </a:r>
            <a:r>
              <a:rPr lang="en-US" sz="1600" err="1"/>
              <a:t>система</a:t>
            </a:r>
            <a:r>
              <a:rPr lang="en-US" sz="1600"/>
              <a:t> у </a:t>
            </a:r>
            <a:r>
              <a:rPr lang="en-US" sz="1600" err="1"/>
              <a:t>области</a:t>
            </a:r>
            <a:r>
              <a:rPr lang="en-US" sz="1600"/>
              <a:t> </a:t>
            </a:r>
            <a:r>
              <a:rPr lang="en-US" sz="1600" err="1"/>
              <a:t>заштите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наслеђа</a:t>
            </a:r>
            <a:r>
              <a:rPr lang="en-US" sz="1600"/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600" err="1"/>
              <a:t>обезбеђивање</a:t>
            </a:r>
            <a:r>
              <a:rPr lang="en-US" sz="1600"/>
              <a:t> </a:t>
            </a:r>
            <a:r>
              <a:rPr lang="en-US" sz="1600" err="1"/>
              <a:t>услова</a:t>
            </a:r>
            <a:r>
              <a:rPr lang="en-US" sz="1600"/>
              <a:t>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доступност</a:t>
            </a:r>
            <a:r>
              <a:rPr lang="en-US" sz="1600"/>
              <a:t> </a:t>
            </a:r>
            <a:r>
              <a:rPr lang="en-US" sz="1600" err="1"/>
              <a:t>културних</a:t>
            </a:r>
            <a:r>
              <a:rPr lang="en-US" sz="1600"/>
              <a:t> </a:t>
            </a:r>
            <a:r>
              <a:rPr lang="en-US" sz="1600" err="1"/>
              <a:t>садржаја</a:t>
            </a:r>
            <a:r>
              <a:rPr lang="en-US" sz="1600"/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600" err="1"/>
              <a:t>подстицање</a:t>
            </a:r>
            <a:r>
              <a:rPr lang="en-US" sz="1600"/>
              <a:t> </a:t>
            </a:r>
            <a:r>
              <a:rPr lang="en-US" sz="1600" err="1"/>
              <a:t>примене</a:t>
            </a:r>
            <a:r>
              <a:rPr lang="en-US" sz="1600"/>
              <a:t> </a:t>
            </a:r>
            <a:r>
              <a:rPr lang="en-US" sz="1600" err="1"/>
              <a:t>нових</a:t>
            </a:r>
            <a:r>
              <a:rPr lang="en-US" sz="1600"/>
              <a:t> </a:t>
            </a:r>
            <a:r>
              <a:rPr lang="en-US" sz="1600" err="1"/>
              <a:t>технологија</a:t>
            </a:r>
            <a:r>
              <a:rPr lang="en-US" sz="1600"/>
              <a:t> у </a:t>
            </a:r>
            <a:r>
              <a:rPr lang="en-US" sz="1600" err="1"/>
              <a:t>култури</a:t>
            </a:r>
            <a:r>
              <a:rPr lang="en-US" sz="1600"/>
              <a:t> и </a:t>
            </a:r>
            <a:r>
              <a:rPr lang="en-US" sz="1600" err="1"/>
              <a:t>дигитализације</a:t>
            </a:r>
            <a:r>
              <a:rPr lang="en-US" sz="1600"/>
              <a:t>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600" err="1"/>
              <a:t>подстицање</a:t>
            </a:r>
            <a:r>
              <a:rPr lang="en-US" sz="1600"/>
              <a:t> </a:t>
            </a:r>
            <a:r>
              <a:rPr lang="en-US" sz="1600" err="1"/>
              <a:t>процеса</a:t>
            </a:r>
            <a:r>
              <a:rPr lang="en-US" sz="1600"/>
              <a:t> </a:t>
            </a:r>
            <a:r>
              <a:rPr lang="en-US" sz="1600" err="1"/>
              <a:t>дигитализације</a:t>
            </a:r>
            <a:r>
              <a:rPr lang="en-US" sz="1600"/>
              <a:t> и </a:t>
            </a:r>
            <a:r>
              <a:rPr lang="en-US" sz="1600" err="1"/>
              <a:t>развоја</a:t>
            </a:r>
            <a:r>
              <a:rPr lang="en-US" sz="1600"/>
              <a:t> </a:t>
            </a:r>
            <a:r>
              <a:rPr lang="en-US" sz="1600" err="1"/>
              <a:t>дигиталне</a:t>
            </a:r>
            <a:r>
              <a:rPr lang="en-US" sz="1600"/>
              <a:t> </a:t>
            </a:r>
            <a:r>
              <a:rPr lang="en-US" sz="1600" err="1"/>
              <a:t>истраживачке</a:t>
            </a:r>
            <a:r>
              <a:rPr lang="en-US" sz="1600"/>
              <a:t> </a:t>
            </a:r>
            <a:r>
              <a:rPr lang="en-US" sz="1600" err="1"/>
              <a:t>инфраструктуре</a:t>
            </a:r>
            <a:r>
              <a:rPr lang="en-US" sz="1600"/>
              <a:t> у </a:t>
            </a:r>
            <a:r>
              <a:rPr lang="en-US" sz="1600" err="1"/>
              <a:t>области</a:t>
            </a:r>
            <a:r>
              <a:rPr lang="en-US" sz="1600"/>
              <a:t> </a:t>
            </a:r>
            <a:r>
              <a:rPr lang="en-US" sz="1600" err="1"/>
              <a:t>заштите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наслеђа</a:t>
            </a:r>
            <a:r>
              <a:rPr lang="en-US" sz="1600"/>
              <a:t> и </a:t>
            </a:r>
            <a:r>
              <a:rPr lang="en-US" sz="1600" err="1"/>
              <a:t>уметности</a:t>
            </a:r>
            <a:r>
              <a:rPr lang="en-US" sz="160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err="1"/>
              <a:t>делатност</a:t>
            </a:r>
            <a:r>
              <a:rPr lang="en-US" sz="1600"/>
              <a:t> </a:t>
            </a:r>
            <a:r>
              <a:rPr lang="en-US" sz="1600" err="1"/>
              <a:t>заштите</a:t>
            </a:r>
            <a:r>
              <a:rPr lang="en-US" sz="1600"/>
              <a:t> у </a:t>
            </a:r>
            <a:r>
              <a:rPr lang="en-US" sz="1600" err="1"/>
              <a:t>области</a:t>
            </a:r>
            <a:r>
              <a:rPr lang="en-US" sz="1600"/>
              <a:t> </a:t>
            </a:r>
            <a:r>
              <a:rPr lang="en-US" sz="1600" err="1"/>
              <a:t>непокретних</a:t>
            </a:r>
            <a:r>
              <a:rPr lang="en-US" sz="1600"/>
              <a:t> </a:t>
            </a:r>
            <a:r>
              <a:rPr lang="en-US" sz="1600" err="1"/>
              <a:t>културних</a:t>
            </a:r>
            <a:r>
              <a:rPr lang="en-US" sz="1600"/>
              <a:t> </a:t>
            </a:r>
            <a:r>
              <a:rPr lang="en-US" sz="1600" err="1"/>
              <a:t>добара</a:t>
            </a:r>
            <a:r>
              <a:rPr lang="sr-Cyrl-RS" sz="1600"/>
              <a:t> и </a:t>
            </a:r>
            <a:r>
              <a:rPr lang="en-US" sz="1600" err="1"/>
              <a:t>делатност</a:t>
            </a:r>
            <a:r>
              <a:rPr lang="en-US" sz="1600"/>
              <a:t> </a:t>
            </a:r>
            <a:r>
              <a:rPr lang="en-US" sz="1600" err="1"/>
              <a:t>заштите</a:t>
            </a:r>
            <a:r>
              <a:rPr lang="en-US" sz="1600"/>
              <a:t> у </a:t>
            </a:r>
            <a:r>
              <a:rPr lang="en-US" sz="1600" err="1"/>
              <a:t>области</a:t>
            </a:r>
            <a:r>
              <a:rPr lang="en-US" sz="1600"/>
              <a:t> </a:t>
            </a:r>
            <a:r>
              <a:rPr lang="en-US" sz="1600" err="1"/>
              <a:t>покретних</a:t>
            </a:r>
            <a:r>
              <a:rPr lang="en-US" sz="1600"/>
              <a:t> </a:t>
            </a:r>
            <a:r>
              <a:rPr lang="en-US" sz="1600" err="1"/>
              <a:t>културних</a:t>
            </a:r>
            <a:r>
              <a:rPr lang="en-US" sz="1600"/>
              <a:t> </a:t>
            </a:r>
            <a:r>
              <a:rPr lang="en-US" sz="1600" err="1"/>
              <a:t>добара</a:t>
            </a:r>
            <a:r>
              <a:rPr lang="sr-Cyrl-RS" sz="1600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800"/>
              <a:t>КУЛТУРНО </a:t>
            </a:r>
            <a:r>
              <a:rPr lang="sr-Cyrl-RS" sz="2800" smtClean="0"/>
              <a:t>НАСЛЕЂЕ</a:t>
            </a:r>
          </a:p>
          <a:p>
            <a:pPr marL="0" indent="0">
              <a:buNone/>
            </a:pPr>
            <a:r>
              <a:rPr lang="sr-Cyrl-RS" sz="2800" smtClean="0"/>
              <a:t>А</a:t>
            </a:r>
            <a:r>
              <a:rPr lang="sr-Cyrl-RS" sz="2800"/>
              <a:t>) Материјално наслеђе</a:t>
            </a:r>
            <a:r>
              <a:rPr lang="sr-Cyrl-RS" sz="1600"/>
              <a:t>		</a:t>
            </a:r>
          </a:p>
          <a:p>
            <a:pPr marL="0" indent="0">
              <a:buNone/>
            </a:pPr>
            <a:r>
              <a:rPr lang="sr-Cyrl-RS" sz="1600" b="1" smtClean="0"/>
              <a:t>Непокретна </a:t>
            </a:r>
            <a:r>
              <a:rPr lang="sr-Cyrl-RS" sz="1600" b="1"/>
              <a:t>културна добра		</a:t>
            </a:r>
            <a:endParaRPr lang="sr-Cyrl-RS" sz="1600"/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/>
              <a:t>Културни предео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/>
              <a:t>Просторно културно-историјске целине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/>
              <a:t>Споменици културе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/>
              <a:t>Археолошка налазишта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/>
              <a:t>Знаменита места</a:t>
            </a:r>
          </a:p>
          <a:p>
            <a:pPr marL="0" indent="0">
              <a:buNone/>
            </a:pPr>
            <a:r>
              <a:rPr lang="sr-Cyrl-RS" sz="1600"/>
              <a:t>       Заштићена околина нкд</a:t>
            </a:r>
          </a:p>
          <a:p>
            <a:pPr marL="0" indent="0">
              <a:buNone/>
            </a:pPr>
            <a:r>
              <a:rPr lang="sr-Cyrl-RS" sz="1600" b="1"/>
              <a:t>Покретна културна добра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/>
              <a:t>Музејски предмети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/>
              <a:t>Архивска грађа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/>
              <a:t>Филмска </a:t>
            </a:r>
            <a:r>
              <a:rPr lang="sr-Cyrl-RS" sz="1600" smtClean="0"/>
              <a:t>грађа</a:t>
            </a:r>
            <a:r>
              <a:rPr lang="en-US" sz="1600" smtClean="0"/>
              <a:t> </a:t>
            </a:r>
            <a:r>
              <a:rPr lang="sr-Cyrl-RS" sz="1600" smtClean="0"/>
              <a:t>(</a:t>
            </a:r>
            <a:r>
              <a:rPr lang="sr-Cyrl-RS" sz="1600"/>
              <a:t>аудио визуелна)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1600"/>
              <a:t>Стара и ретка библиотечка књига</a:t>
            </a:r>
          </a:p>
          <a:p>
            <a:pPr marL="0" indent="0">
              <a:buNone/>
            </a:pPr>
            <a:r>
              <a:rPr lang="sr-Cyrl-RS" sz="1600" b="1"/>
              <a:t>Добра која уживају претходну заштиту</a:t>
            </a:r>
          </a:p>
          <a:p>
            <a:pPr marL="0" indent="0">
              <a:buNone/>
            </a:pPr>
            <a:r>
              <a:rPr lang="sr-Cyrl-RS" sz="1600" b="1"/>
              <a:t>Добра под претходном заштитом</a:t>
            </a:r>
            <a:endParaRPr lang="en-US" sz="1600"/>
          </a:p>
          <a:p>
            <a:pPr marL="0" indent="0" algn="ctr">
              <a:buNone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8942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2800"/>
              <a:t>Б) Нематеријално наслеђе</a:t>
            </a:r>
          </a:p>
          <a:p>
            <a:pPr marL="0" indent="0">
              <a:buNone/>
            </a:pPr>
            <a:endParaRPr lang="sr-Cyrl-RS" sz="1600" smtClean="0"/>
          </a:p>
          <a:p>
            <a:pPr marL="0" indent="0">
              <a:buNone/>
            </a:pPr>
            <a:r>
              <a:rPr lang="en-US" sz="1600" err="1" smtClean="0"/>
              <a:t>Нематеријално</a:t>
            </a:r>
            <a:r>
              <a:rPr lang="en-US" sz="1600" smtClean="0"/>
              <a:t> </a:t>
            </a:r>
            <a:r>
              <a:rPr lang="en-US" sz="1600" err="1"/>
              <a:t>културно</a:t>
            </a:r>
            <a:r>
              <a:rPr lang="en-US" sz="1600"/>
              <a:t> </a:t>
            </a:r>
            <a:r>
              <a:rPr lang="en-US" sz="1600" err="1"/>
              <a:t>наслеђе</a:t>
            </a:r>
            <a:r>
              <a:rPr lang="en-US" sz="1600"/>
              <a:t>, </a:t>
            </a:r>
            <a:r>
              <a:rPr lang="en-US" sz="1600" err="1"/>
              <a:t>испољава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у </a:t>
            </a:r>
            <a:r>
              <a:rPr lang="en-US" sz="1600" err="1"/>
              <a:t>следећим</a:t>
            </a:r>
            <a:r>
              <a:rPr lang="en-US" sz="1600"/>
              <a:t> </a:t>
            </a:r>
            <a:r>
              <a:rPr lang="en-US" sz="1600" err="1"/>
              <a:t>областима</a:t>
            </a:r>
            <a:r>
              <a:rPr lang="en-US" sz="1600"/>
              <a:t>:</a:t>
            </a:r>
          </a:p>
          <a:p>
            <a:pPr marL="0" indent="0">
              <a:buNone/>
            </a:pPr>
            <a:r>
              <a:rPr lang="en-US" sz="1600" smtClean="0"/>
              <a:t>1</a:t>
            </a:r>
            <a:r>
              <a:rPr lang="en-US" sz="1600"/>
              <a:t>) </a:t>
            </a:r>
            <a:r>
              <a:rPr lang="en-US" sz="1600" err="1"/>
              <a:t>усменим</a:t>
            </a:r>
            <a:r>
              <a:rPr lang="en-US" sz="1600"/>
              <a:t> </a:t>
            </a:r>
            <a:r>
              <a:rPr lang="en-US" sz="1600" err="1"/>
              <a:t>традицијама</a:t>
            </a:r>
            <a:r>
              <a:rPr lang="en-US" sz="1600"/>
              <a:t> и </a:t>
            </a:r>
            <a:r>
              <a:rPr lang="en-US" sz="1600" err="1"/>
              <a:t>изразима</a:t>
            </a:r>
            <a:r>
              <a:rPr lang="en-US" sz="1600"/>
              <a:t>, </a:t>
            </a:r>
            <a:r>
              <a:rPr lang="en-US" sz="1600" err="1"/>
              <a:t>укључујући</a:t>
            </a:r>
            <a:r>
              <a:rPr lang="en-US" sz="1600"/>
              <a:t> и </a:t>
            </a:r>
            <a:r>
              <a:rPr lang="en-US" sz="1600" err="1"/>
              <a:t>језик</a:t>
            </a:r>
            <a:r>
              <a:rPr lang="en-US" sz="1600"/>
              <a:t> </a:t>
            </a:r>
            <a:r>
              <a:rPr lang="en-US" sz="1600" err="1"/>
              <a:t>као</a:t>
            </a:r>
            <a:r>
              <a:rPr lang="en-US" sz="1600"/>
              <a:t> </a:t>
            </a:r>
            <a:r>
              <a:rPr lang="en-US" sz="1600" err="1"/>
              <a:t>носиоца</a:t>
            </a:r>
            <a:r>
              <a:rPr lang="en-US" sz="1600"/>
              <a:t> </a:t>
            </a:r>
            <a:r>
              <a:rPr lang="en-US" sz="1600" err="1"/>
              <a:t>нематеријалног</a:t>
            </a:r>
            <a:r>
              <a:rPr lang="en-US" sz="1600"/>
              <a:t> </a:t>
            </a:r>
            <a:r>
              <a:rPr lang="en-US" sz="1600" err="1"/>
              <a:t>културног</a:t>
            </a:r>
            <a:r>
              <a:rPr lang="en-US" sz="1600"/>
              <a:t> </a:t>
            </a:r>
            <a:r>
              <a:rPr lang="en-US" sz="1600" err="1"/>
              <a:t>наслеђа</a:t>
            </a:r>
            <a:r>
              <a:rPr lang="en-US" sz="1600"/>
              <a:t>;</a:t>
            </a:r>
          </a:p>
          <a:p>
            <a:pPr marL="0" indent="0">
              <a:buNone/>
            </a:pPr>
            <a:r>
              <a:rPr lang="en-US" sz="1600" smtClean="0"/>
              <a:t>2</a:t>
            </a:r>
            <a:r>
              <a:rPr lang="en-US" sz="1600"/>
              <a:t>) </a:t>
            </a:r>
            <a:r>
              <a:rPr lang="en-US" sz="1600" err="1"/>
              <a:t>извођачким</a:t>
            </a:r>
            <a:r>
              <a:rPr lang="en-US" sz="1600"/>
              <a:t> </a:t>
            </a:r>
            <a:r>
              <a:rPr lang="en-US" sz="1600" err="1"/>
              <a:t>уметностима</a:t>
            </a:r>
            <a:r>
              <a:rPr lang="en-US" sz="1600"/>
              <a:t>;</a:t>
            </a:r>
          </a:p>
          <a:p>
            <a:pPr marL="0" indent="0">
              <a:buNone/>
            </a:pPr>
            <a:r>
              <a:rPr lang="en-US" sz="1600" smtClean="0"/>
              <a:t>3</a:t>
            </a:r>
            <a:r>
              <a:rPr lang="en-US" sz="1600"/>
              <a:t>) </a:t>
            </a:r>
            <a:r>
              <a:rPr lang="en-US" sz="1600" err="1"/>
              <a:t>друштвеним</a:t>
            </a:r>
            <a:r>
              <a:rPr lang="en-US" sz="1600"/>
              <a:t> </a:t>
            </a:r>
            <a:r>
              <a:rPr lang="en-US" sz="1600" err="1"/>
              <a:t>обичајима</a:t>
            </a:r>
            <a:r>
              <a:rPr lang="en-US" sz="1600"/>
              <a:t>, </a:t>
            </a:r>
            <a:r>
              <a:rPr lang="en-US" sz="1600" err="1"/>
              <a:t>ритуалима</a:t>
            </a:r>
            <a:r>
              <a:rPr lang="en-US" sz="1600"/>
              <a:t> и </a:t>
            </a:r>
            <a:r>
              <a:rPr lang="en-US" sz="1600" err="1"/>
              <a:t>свечаним</a:t>
            </a:r>
            <a:r>
              <a:rPr lang="en-US" sz="1600"/>
              <a:t> </a:t>
            </a:r>
            <a:r>
              <a:rPr lang="en-US" sz="1600" err="1"/>
              <a:t>догађајима</a:t>
            </a:r>
            <a:r>
              <a:rPr lang="en-US" sz="1600"/>
              <a:t>;</a:t>
            </a:r>
          </a:p>
          <a:p>
            <a:pPr marL="0" indent="0">
              <a:buNone/>
            </a:pPr>
            <a:r>
              <a:rPr lang="en-US" sz="1600" smtClean="0"/>
              <a:t>4</a:t>
            </a:r>
            <a:r>
              <a:rPr lang="en-US" sz="1600"/>
              <a:t>) </a:t>
            </a:r>
            <a:r>
              <a:rPr lang="en-US" sz="1600" err="1"/>
              <a:t>знањима</a:t>
            </a:r>
            <a:r>
              <a:rPr lang="en-US" sz="1600"/>
              <a:t> и </a:t>
            </a:r>
            <a:r>
              <a:rPr lang="en-US" sz="1600" err="1"/>
              <a:t>обичајима</a:t>
            </a:r>
            <a:r>
              <a:rPr lang="en-US" sz="1600"/>
              <a:t> </a:t>
            </a:r>
            <a:r>
              <a:rPr lang="en-US" sz="1600" err="1"/>
              <a:t>који</a:t>
            </a:r>
            <a:r>
              <a:rPr lang="en-US" sz="1600"/>
              <a:t> </a:t>
            </a:r>
            <a:r>
              <a:rPr lang="en-US" sz="1600" err="1"/>
              <a:t>се</a:t>
            </a:r>
            <a:r>
              <a:rPr lang="en-US" sz="1600"/>
              <a:t> </a:t>
            </a:r>
            <a:r>
              <a:rPr lang="en-US" sz="1600" err="1"/>
              <a:t>тичу</a:t>
            </a:r>
            <a:r>
              <a:rPr lang="en-US" sz="1600"/>
              <a:t> </a:t>
            </a:r>
            <a:r>
              <a:rPr lang="en-US" sz="1600" err="1"/>
              <a:t>природе</a:t>
            </a:r>
            <a:r>
              <a:rPr lang="en-US" sz="1600"/>
              <a:t> и </a:t>
            </a:r>
            <a:r>
              <a:rPr lang="en-US" sz="1600" err="1"/>
              <a:t>свемира</a:t>
            </a:r>
            <a:r>
              <a:rPr lang="en-US" sz="1600"/>
              <a:t>;</a:t>
            </a:r>
          </a:p>
          <a:p>
            <a:pPr marL="0" indent="0">
              <a:buNone/>
            </a:pPr>
            <a:r>
              <a:rPr lang="en-US" sz="1600" smtClean="0"/>
              <a:t>5</a:t>
            </a:r>
            <a:r>
              <a:rPr lang="en-US" sz="1600"/>
              <a:t>) </a:t>
            </a:r>
            <a:r>
              <a:rPr lang="en-US" sz="1600" err="1"/>
              <a:t>традиционалним</a:t>
            </a:r>
            <a:r>
              <a:rPr lang="en-US" sz="1600"/>
              <a:t> </a:t>
            </a:r>
            <a:r>
              <a:rPr lang="en-US" sz="1600" err="1"/>
              <a:t>занатима</a:t>
            </a:r>
            <a:r>
              <a:rPr lang="en-US" sz="1600"/>
              <a:t> и </a:t>
            </a:r>
            <a:r>
              <a:rPr lang="en-US" sz="1600" err="1" smtClean="0"/>
              <a:t>вештинама</a:t>
            </a:r>
            <a:r>
              <a:rPr lang="en-US" sz="1600" smtClean="0"/>
              <a:t>.</a:t>
            </a:r>
            <a:endParaRPr lang="sr-Cyrl-RS" sz="1600" smtClean="0"/>
          </a:p>
          <a:p>
            <a:pPr marL="0" indent="0">
              <a:buNone/>
            </a:pPr>
            <a:endParaRPr lang="sr-Cyrl-RS" sz="1600"/>
          </a:p>
          <a:p>
            <a:pPr marL="0" indent="0">
              <a:buNone/>
            </a:pPr>
            <a:r>
              <a:rPr lang="sr-Cyrl-RS" sz="2800" smtClean="0"/>
              <a:t>В</a:t>
            </a:r>
            <a:r>
              <a:rPr lang="sr-Cyrl-RS" sz="2800"/>
              <a:t>) Културно наслеђе у опасности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sz="2800"/>
              <a:t>КАТЕГОРИЈЕ КУЛТУРНИХ ДОБАРА</a:t>
            </a:r>
            <a:r>
              <a:rPr lang="sr-Latn-RS" sz="5400" b="1"/>
              <a:t/>
            </a:r>
            <a:br>
              <a:rPr lang="sr-Latn-RS" sz="5400" b="1"/>
            </a:br>
            <a:endParaRPr lang="sr-Cyrl-RS" sz="1600"/>
          </a:p>
          <a:p>
            <a:pPr marL="0" indent="0">
              <a:buNone/>
            </a:pPr>
            <a:r>
              <a:rPr lang="sr-Cyrl-RS" sz="1600" smtClean="0"/>
              <a:t>	Непокретна </a:t>
            </a:r>
            <a:r>
              <a:rPr lang="sr-Cyrl-RS" sz="1600"/>
              <a:t>културна добра		Покретна културна добра</a:t>
            </a:r>
          </a:p>
          <a:p>
            <a:endParaRPr lang="sr-Cyrl-RS" sz="1600"/>
          </a:p>
          <a:p>
            <a:pPr marL="0" indent="0">
              <a:buNone/>
            </a:pPr>
            <a:r>
              <a:rPr lang="sr-Cyrl-RS" sz="1600"/>
              <a:t>      </a:t>
            </a:r>
            <a:r>
              <a:rPr lang="sr-Cyrl-RS" sz="1600" smtClean="0"/>
              <a:t>	Споменици </a:t>
            </a:r>
            <a:r>
              <a:rPr lang="sr-Cyrl-RS" sz="1600"/>
              <a:t>културе			Културна добра</a:t>
            </a:r>
          </a:p>
          <a:p>
            <a:pPr marL="0" indent="0">
              <a:buNone/>
            </a:pPr>
            <a:r>
              <a:rPr lang="sr-Cyrl-RS" sz="1600"/>
              <a:t>      </a:t>
            </a:r>
            <a:r>
              <a:rPr lang="sr-Cyrl-RS" sz="1600" smtClean="0"/>
              <a:t>	НКД </a:t>
            </a:r>
            <a:r>
              <a:rPr lang="sr-Cyrl-RS" sz="1600"/>
              <a:t>од великог значаја		</a:t>
            </a:r>
            <a:r>
              <a:rPr lang="sr-Cyrl-RS" sz="1600" smtClean="0"/>
              <a:t>Културна </a:t>
            </a:r>
            <a:r>
              <a:rPr lang="sr-Cyrl-RS" sz="1600"/>
              <a:t>добра од великог </a:t>
            </a:r>
            <a:r>
              <a:rPr lang="sr-Cyrl-RS" sz="1600" smtClean="0"/>
              <a:t>значаја</a:t>
            </a:r>
            <a:endParaRPr lang="sr-Cyrl-RS" sz="1600"/>
          </a:p>
          <a:p>
            <a:pPr marL="0" indent="0">
              <a:buNone/>
            </a:pPr>
            <a:r>
              <a:rPr lang="sr-Cyrl-RS" sz="1600"/>
              <a:t>       </a:t>
            </a:r>
            <a:r>
              <a:rPr lang="sr-Cyrl-RS" sz="1600" smtClean="0"/>
              <a:t>	НКД </a:t>
            </a:r>
            <a:r>
              <a:rPr lang="sr-Cyrl-RS" sz="1600"/>
              <a:t>од изузетног значаја		</a:t>
            </a:r>
            <a:r>
              <a:rPr lang="sr-Cyrl-RS" sz="1600" smtClean="0"/>
              <a:t>Културна </a:t>
            </a:r>
            <a:r>
              <a:rPr lang="sr-Cyrl-RS" sz="1600"/>
              <a:t>добра од изузетног </a:t>
            </a:r>
            <a:r>
              <a:rPr lang="sr-Cyrl-RS" sz="1600" smtClean="0"/>
              <a:t>значаја</a:t>
            </a:r>
          </a:p>
          <a:p>
            <a:pPr marL="0" indent="0" algn="ctr">
              <a:buNone/>
            </a:pPr>
            <a:endParaRPr lang="sr-Cyrl-RS" sz="1600" smtClean="0"/>
          </a:p>
          <a:p>
            <a:pPr marL="0" indent="0" algn="ctr">
              <a:buNone/>
            </a:pPr>
            <a:endParaRPr lang="sr-Cyrl-RS" sz="1600" smtClean="0"/>
          </a:p>
          <a:p>
            <a:pPr marL="0" indent="0" algn="just">
              <a:buNone/>
            </a:pPr>
            <a:r>
              <a:rPr lang="sr-Cyrl-RS" sz="1600"/>
              <a:t>	</a:t>
            </a:r>
            <a:r>
              <a:rPr lang="sr-Cyrl-RS" sz="1600" smtClean="0"/>
              <a:t>У </a:t>
            </a:r>
            <a:r>
              <a:rPr lang="sr-Cyrl-RS" sz="1600"/>
              <a:t>зависности од категорије културних добара установљена је надлежност </a:t>
            </a:r>
            <a:r>
              <a:rPr lang="sr-Cyrl-RS" sz="1600" smtClean="0"/>
              <a:t>установа за обављање делатности заштите културних добара, односно за старање о њима.</a:t>
            </a:r>
            <a:r>
              <a:rPr lang="sr-Cyrl-RS" sz="1600"/>
              <a:t/>
            </a:r>
            <a:br>
              <a:rPr lang="sr-Cyrl-RS" sz="1600"/>
            </a:br>
            <a:endParaRPr lang="sr-Cyrl-RS" sz="1600"/>
          </a:p>
          <a:p>
            <a:pPr marL="0" indent="0" algn="ctr">
              <a:buNone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1339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1600" smtClean="0"/>
          </a:p>
          <a:p>
            <a:pPr marL="0" indent="0" algn="ctr">
              <a:buNone/>
            </a:pPr>
            <a:r>
              <a:rPr lang="sr-Cyrl-RS" sz="2800" smtClean="0"/>
              <a:t>ВРЕДНОВАЊЕ КУЛТУРНОГ НАСЛЕЂА</a:t>
            </a:r>
          </a:p>
          <a:p>
            <a:pPr marL="0" indent="0" algn="ctr">
              <a:buNone/>
            </a:pPr>
            <a:endParaRPr lang="sr-Cyrl-RS" sz="1600" smtClean="0"/>
          </a:p>
          <a:p>
            <a:pPr marL="0" indent="0" algn="just">
              <a:buNone/>
            </a:pPr>
            <a:r>
              <a:rPr lang="en-US" sz="1600" smtClean="0"/>
              <a:t>	Културна </a:t>
            </a:r>
            <a:r>
              <a:rPr lang="en-US" sz="1600"/>
              <a:t>вредност материјалног и нематеријалног наслеђа утврђује се на основу чињеница о својствима и особеностима наслеђа, значаја за очување идентитета и културе, као и историјских, уметничких, архитектонских, археолошких, антрополошких, етнолошких, духовних, природњачких, техничких, научних, друштвених, економских и других вредности.</a:t>
            </a:r>
          </a:p>
          <a:p>
            <a:pPr marL="0" indent="0" algn="ctr">
              <a:buNone/>
            </a:pPr>
            <a:endParaRPr lang="en-US" sz="1600"/>
          </a:p>
          <a:p>
            <a:pPr marL="0" indent="0" algn="just">
              <a:buNone/>
            </a:pPr>
            <a:r>
              <a:rPr lang="en-US" sz="1600" smtClean="0"/>
              <a:t>	Критеријуми </a:t>
            </a:r>
            <a:r>
              <a:rPr lang="en-US" sz="1600"/>
              <a:t>за утврђивање вредности културног наслеђа су аутентичност, интегритет, јединственост и реткост у оквиру своје врсте и континуитет културне традиције.</a:t>
            </a:r>
          </a:p>
          <a:p>
            <a:pPr marL="0" indent="0" algn="ctr">
              <a:buNone/>
            </a:pPr>
            <a:endParaRPr lang="sr-Cyrl-RS" sz="1600" smtClean="0"/>
          </a:p>
          <a:p>
            <a:pPr marL="0" indent="0" algn="just">
              <a:buNone/>
            </a:pPr>
            <a:r>
              <a:rPr lang="en-US" sz="1600" smtClean="0"/>
              <a:t>	Ближи </a:t>
            </a:r>
            <a:r>
              <a:rPr lang="en-US" sz="1600"/>
              <a:t>критеријуми утврђивања вредности </a:t>
            </a:r>
            <a:r>
              <a:rPr lang="en-US" sz="1600" smtClean="0"/>
              <a:t>прописују </a:t>
            </a:r>
            <a:r>
              <a:rPr lang="en-US" sz="1600"/>
              <a:t>се посебним законима којима се уређују појединачне области заштите културног наслеђа.</a:t>
            </a:r>
          </a:p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456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112568"/>
          </a:xfrm>
        </p:spPr>
        <p:txBody>
          <a:bodyPr/>
          <a:lstStyle/>
          <a:p>
            <a:pPr marL="0" indent="0">
              <a:buNone/>
            </a:pPr>
            <a:r>
              <a:rPr lang="en-US" sz="1400" b="1"/>
              <a:t>Културно </a:t>
            </a:r>
            <a:r>
              <a:rPr lang="en-US" sz="1400" b="1" smtClean="0"/>
              <a:t>добро (</a:t>
            </a:r>
            <a:r>
              <a:rPr lang="sr-Cyrl-RS" sz="1400" b="1" smtClean="0"/>
              <a:t>Споменици културе)</a:t>
            </a:r>
            <a:endParaRPr lang="en-US" sz="1400"/>
          </a:p>
          <a:p>
            <a:pPr marL="0" indent="0" algn="just">
              <a:buNone/>
            </a:pPr>
            <a:r>
              <a:rPr lang="en-US" sz="1400" smtClean="0"/>
              <a:t>Културно </a:t>
            </a:r>
            <a:r>
              <a:rPr lang="en-US" sz="1400"/>
              <a:t>добро је део културног наслеђа које има својства културног </a:t>
            </a:r>
            <a:r>
              <a:rPr lang="en-US" sz="1400" smtClean="0"/>
              <a:t>добра</a:t>
            </a:r>
            <a:r>
              <a:rPr lang="sr-Cyrl-RS" sz="1400" smtClean="0"/>
              <a:t> на основу вредновања, </a:t>
            </a:r>
            <a:r>
              <a:rPr lang="en-US" sz="1400" smtClean="0"/>
              <a:t>испуњава </a:t>
            </a:r>
            <a:r>
              <a:rPr lang="en-US" sz="1400"/>
              <a:t>критеријуме </a:t>
            </a:r>
            <a:r>
              <a:rPr lang="en-US" sz="1400" smtClean="0"/>
              <a:t>и </a:t>
            </a:r>
            <a:r>
              <a:rPr lang="en-US" sz="1400"/>
              <a:t>утврђено је актом о </a:t>
            </a:r>
            <a:r>
              <a:rPr lang="en-US" sz="1400" smtClean="0"/>
              <a:t>утврђивању</a:t>
            </a:r>
            <a:r>
              <a:rPr lang="sr-Cyrl-RS" sz="1400" smtClean="0"/>
              <a:t>.</a:t>
            </a:r>
            <a:endParaRPr lang="en-US" sz="1400"/>
          </a:p>
          <a:p>
            <a:pPr marL="0" indent="0">
              <a:buNone/>
            </a:pPr>
            <a:r>
              <a:rPr lang="en-US" sz="1400" b="1"/>
              <a:t>Културно добро од великог значаја</a:t>
            </a:r>
            <a:endParaRPr lang="en-US" sz="1400"/>
          </a:p>
          <a:p>
            <a:pPr marL="0" indent="0">
              <a:buNone/>
            </a:pPr>
            <a:r>
              <a:rPr lang="en-US" sz="1400" smtClean="0"/>
              <a:t>Културно </a:t>
            </a:r>
            <a:r>
              <a:rPr lang="en-US" sz="1400"/>
              <a:t>добро од великог значаја јесте оно културно добро које има једно или више следећих својстава:</a:t>
            </a:r>
          </a:p>
          <a:p>
            <a:pPr marL="400050" lvl="1" indent="0">
              <a:buNone/>
            </a:pPr>
            <a:r>
              <a:rPr lang="en-US" sz="1400"/>
              <a:t>1) представља значајан културни, историјски и технички допринос одређеног периода или подручја;</a:t>
            </a:r>
          </a:p>
          <a:p>
            <a:pPr marL="400050" lvl="1" indent="0" algn="just">
              <a:buNone/>
            </a:pPr>
            <a:r>
              <a:rPr lang="en-US" sz="1400"/>
              <a:t>2) сведочи о коришћењу знања, вештина и техника које су нестале или чине обичаје и традиционално понашање на одређеном подручју;</a:t>
            </a:r>
          </a:p>
          <a:p>
            <a:pPr marL="400050" lvl="1" indent="0" algn="just">
              <a:buNone/>
            </a:pPr>
            <a:r>
              <a:rPr lang="en-US" sz="1400"/>
              <a:t>3) сведочи о значајним догађајима и личностима у прошлости који су обележили историју и културу одређеног подручја.</a:t>
            </a:r>
          </a:p>
          <a:p>
            <a:pPr marL="0" indent="0">
              <a:buNone/>
            </a:pPr>
            <a:r>
              <a:rPr lang="en-US" sz="1400" b="1"/>
              <a:t>Културно добро од изузетног значаја</a:t>
            </a:r>
            <a:endParaRPr lang="en-US" sz="1400"/>
          </a:p>
          <a:p>
            <a:pPr marL="0" indent="0" algn="just">
              <a:buNone/>
            </a:pPr>
            <a:r>
              <a:rPr lang="en-US" sz="1400" smtClean="0"/>
              <a:t>Културно </a:t>
            </a:r>
            <a:r>
              <a:rPr lang="en-US" sz="1400"/>
              <a:t>добро од изузетног значаја јесте оно културно добро које има једно или више следећих својстава:</a:t>
            </a:r>
          </a:p>
          <a:p>
            <a:pPr marL="400050" lvl="1" indent="0" algn="just">
              <a:buNone/>
            </a:pPr>
            <a:r>
              <a:rPr lang="en-US" sz="1400"/>
              <a:t>1) посебан значај за културни, историјски, друштвени и научно-технолошки развој у одређеном историјском периоду;</a:t>
            </a:r>
          </a:p>
          <a:p>
            <a:pPr marL="400050" lvl="1" indent="0" algn="just">
              <a:buNone/>
            </a:pPr>
            <a:r>
              <a:rPr lang="en-US" sz="1400"/>
              <a:t>2) сведочи о изузетном доприносу знању, вештинама и креативном стваралаштву у прошлости и савременом периоду;</a:t>
            </a:r>
          </a:p>
          <a:p>
            <a:pPr marL="400050" lvl="1" indent="0" algn="just">
              <a:buNone/>
            </a:pPr>
            <a:r>
              <a:rPr lang="en-US" sz="1400"/>
              <a:t>3) одражава пример јединственог деловања човека у природном окружењу, традиционално коришћење предела, остваривања хармоничног садејства размене културних утицаја и принципа у природи;</a:t>
            </a:r>
          </a:p>
          <a:p>
            <a:pPr marL="400050" lvl="1" indent="0" algn="just">
              <a:buNone/>
            </a:pPr>
            <a:r>
              <a:rPr lang="en-US" sz="1400"/>
              <a:t>4) представља јединствене примерке стваралаштва свог времена или одређеног историјског раздобља;</a:t>
            </a:r>
          </a:p>
          <a:p>
            <a:pPr marL="400050" lvl="1" indent="0" algn="just">
              <a:buNone/>
            </a:pPr>
            <a:r>
              <a:rPr lang="en-US" sz="1400"/>
              <a:t>5) представља оригинални запис или дело које је обележило културу и историју.</a:t>
            </a:r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539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800"/>
              <a:t>ДЕЛАТНОСТ </a:t>
            </a:r>
            <a:r>
              <a:rPr lang="sr-Cyrl-RS" sz="2800" smtClean="0"/>
              <a:t>ЗАШТИТЕ И</a:t>
            </a:r>
            <a:r>
              <a:rPr lang="sr-Cyrl-RS"/>
              <a:t/>
            </a:r>
            <a:br>
              <a:rPr lang="sr-Cyrl-RS"/>
            </a:br>
            <a:r>
              <a:rPr lang="sr-Cyrl-RS" sz="2800"/>
              <a:t>УСТАНОВЕ </a:t>
            </a:r>
            <a:r>
              <a:rPr lang="sr-Cyrl-RS" sz="2800" smtClean="0"/>
              <a:t>ЗАШТИТЕ</a:t>
            </a:r>
            <a:endParaRPr lang="sr-Cyrl-RS" smtClean="0"/>
          </a:p>
          <a:p>
            <a:pPr marL="0" indent="0">
              <a:spcBef>
                <a:spcPts val="0"/>
              </a:spcBef>
              <a:buNone/>
            </a:pPr>
            <a:r>
              <a:rPr lang="sr-Cyrl-RS" sz="1600"/>
              <a:t>Д</a:t>
            </a:r>
            <a:r>
              <a:rPr lang="en-US" sz="1600" err="1"/>
              <a:t>елатност</a:t>
            </a:r>
            <a:r>
              <a:rPr lang="en-US" sz="1600"/>
              <a:t> </a:t>
            </a:r>
            <a:r>
              <a:rPr lang="en-US" sz="1600" err="1"/>
              <a:t>заштите</a:t>
            </a:r>
            <a:r>
              <a:rPr lang="en-US" sz="1600"/>
              <a:t> </a:t>
            </a:r>
            <a:r>
              <a:rPr lang="en-US" sz="1600" err="1"/>
              <a:t>културног</a:t>
            </a:r>
            <a:r>
              <a:rPr lang="en-US" sz="1600"/>
              <a:t> </a:t>
            </a:r>
            <a:r>
              <a:rPr lang="en-US" sz="1600" err="1"/>
              <a:t>наслеђа</a:t>
            </a:r>
            <a:r>
              <a:rPr lang="en-US" sz="1600"/>
              <a:t> </a:t>
            </a:r>
            <a:r>
              <a:rPr lang="en-US" sz="1600" err="1"/>
              <a:t>од</a:t>
            </a:r>
            <a:r>
              <a:rPr lang="en-US" sz="1600"/>
              <a:t> </a:t>
            </a:r>
            <a:r>
              <a:rPr lang="en-US" sz="1600" b="1" err="1"/>
              <a:t>општег</a:t>
            </a:r>
            <a:r>
              <a:rPr lang="en-US" sz="1600"/>
              <a:t> </a:t>
            </a:r>
            <a:r>
              <a:rPr lang="en-US" sz="1600" err="1"/>
              <a:t>је</a:t>
            </a:r>
            <a:r>
              <a:rPr lang="en-US" sz="1600"/>
              <a:t> </a:t>
            </a:r>
            <a:r>
              <a:rPr lang="en-US" sz="1600" err="1"/>
              <a:t>интереса</a:t>
            </a:r>
            <a:r>
              <a:rPr lang="en-US" sz="1600"/>
              <a:t> </a:t>
            </a:r>
            <a:r>
              <a:rPr lang="en-US" sz="1600" err="1"/>
              <a:t>за</a:t>
            </a:r>
            <a:r>
              <a:rPr lang="en-US" sz="1600"/>
              <a:t> </a:t>
            </a:r>
            <a:r>
              <a:rPr lang="en-US" sz="1600" err="1"/>
              <a:t>Републику</a:t>
            </a:r>
            <a:r>
              <a:rPr lang="en-US" sz="1600"/>
              <a:t> </a:t>
            </a:r>
            <a:r>
              <a:rPr lang="en-US" sz="1600" err="1"/>
              <a:t>Србију</a:t>
            </a:r>
            <a:r>
              <a:rPr lang="en-US" sz="1600"/>
              <a:t>.</a:t>
            </a:r>
            <a:r>
              <a:rPr lang="sr-Cyrl-RS" sz="160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1600" smtClean="0"/>
              <a:t>Д</a:t>
            </a:r>
            <a:r>
              <a:rPr lang="en-US" sz="1600" err="1"/>
              <a:t>елатност</a:t>
            </a:r>
            <a:r>
              <a:rPr lang="en-US" sz="1600"/>
              <a:t> </a:t>
            </a:r>
            <a:r>
              <a:rPr lang="en-US" sz="1600" err="1"/>
              <a:t>заштите</a:t>
            </a:r>
            <a:r>
              <a:rPr lang="en-US" sz="1600"/>
              <a:t> и </a:t>
            </a:r>
            <a:r>
              <a:rPr lang="en-US" sz="1600" err="1"/>
              <a:t>очувања</a:t>
            </a:r>
            <a:r>
              <a:rPr lang="en-US" sz="1600"/>
              <a:t> </a:t>
            </a:r>
            <a:r>
              <a:rPr lang="en-US" sz="1600" err="1"/>
              <a:t>културног</a:t>
            </a:r>
            <a:r>
              <a:rPr lang="en-US" sz="1600"/>
              <a:t> </a:t>
            </a:r>
            <a:r>
              <a:rPr lang="en-US" sz="1600" err="1"/>
              <a:t>наслеђа</a:t>
            </a:r>
            <a:r>
              <a:rPr lang="en-US" sz="1600"/>
              <a:t> </a:t>
            </a:r>
            <a:r>
              <a:rPr lang="en-US" sz="1600" err="1"/>
              <a:t>обављају</a:t>
            </a:r>
            <a:r>
              <a:rPr lang="en-US" sz="1600"/>
              <a:t> </a:t>
            </a:r>
            <a:r>
              <a:rPr lang="en-US" sz="1600" err="1"/>
              <a:t>за</a:t>
            </a:r>
            <a:r>
              <a:rPr lang="en-US" sz="1600"/>
              <a:t> </a:t>
            </a:r>
            <a:r>
              <a:rPr lang="en-US" sz="1600" err="1"/>
              <a:t>то</a:t>
            </a:r>
            <a:r>
              <a:rPr lang="en-US" sz="1600"/>
              <a:t> </a:t>
            </a:r>
            <a:r>
              <a:rPr lang="en-US" sz="1600" err="1"/>
              <a:t>основане</a:t>
            </a:r>
            <a:r>
              <a:rPr lang="en-US" sz="1600"/>
              <a:t> </a:t>
            </a:r>
            <a:r>
              <a:rPr lang="en-US" sz="1600" err="1"/>
              <a:t>установе</a:t>
            </a:r>
            <a:r>
              <a:rPr lang="en-US" sz="1600"/>
              <a:t> </a:t>
            </a:r>
            <a:r>
              <a:rPr lang="sr-Cyrl-RS" sz="1600"/>
              <a:t>заштите</a:t>
            </a:r>
            <a:r>
              <a:rPr lang="en-US" sz="1600"/>
              <a:t> у </a:t>
            </a:r>
            <a:r>
              <a:rPr lang="en-US" sz="1600" err="1"/>
              <a:t>складу</a:t>
            </a:r>
            <a:r>
              <a:rPr lang="en-US" sz="1600"/>
              <a:t> с </a:t>
            </a:r>
            <a:r>
              <a:rPr lang="en-US" sz="1600" err="1"/>
              <a:t>одредбама</a:t>
            </a:r>
            <a:r>
              <a:rPr lang="en-US" sz="1600"/>
              <a:t> </a:t>
            </a:r>
            <a:r>
              <a:rPr lang="sr-Cyrl-RS" sz="1600" smtClean="0"/>
              <a:t>Закона о култури и </a:t>
            </a:r>
            <a:r>
              <a:rPr lang="en-US" sz="1600" err="1" smtClean="0"/>
              <a:t>посебних</a:t>
            </a:r>
            <a:r>
              <a:rPr lang="en-US" sz="1600"/>
              <a:t> </a:t>
            </a:r>
            <a:r>
              <a:rPr lang="en-US" sz="1600" err="1"/>
              <a:t>закона</a:t>
            </a:r>
            <a:r>
              <a:rPr lang="en-US" sz="1600"/>
              <a:t> </a:t>
            </a:r>
            <a:r>
              <a:rPr lang="en-US" sz="1600" err="1"/>
              <a:t>којима</a:t>
            </a:r>
            <a:r>
              <a:rPr lang="en-US" sz="1600"/>
              <a:t> </a:t>
            </a:r>
            <a:r>
              <a:rPr lang="en-US" sz="1600" err="1"/>
              <a:t>се</a:t>
            </a:r>
            <a:r>
              <a:rPr lang="en-US" sz="1600"/>
              <a:t> </a:t>
            </a:r>
            <a:r>
              <a:rPr lang="en-US" sz="1600" err="1"/>
              <a:t>уређују</a:t>
            </a:r>
            <a:r>
              <a:rPr lang="en-US" sz="1600"/>
              <a:t> </a:t>
            </a:r>
            <a:r>
              <a:rPr lang="sr-Cyrl-RS" sz="1600"/>
              <a:t>појединачне </a:t>
            </a:r>
            <a:r>
              <a:rPr lang="en-US" sz="1600" err="1"/>
              <a:t>области</a:t>
            </a:r>
            <a:r>
              <a:rPr lang="en-US" sz="1600"/>
              <a:t> </a:t>
            </a:r>
            <a:r>
              <a:rPr lang="en-US" sz="1600" err="1"/>
              <a:t>заштите</a:t>
            </a:r>
            <a:r>
              <a:rPr lang="en-US" sz="1600"/>
              <a:t> </a:t>
            </a:r>
            <a:r>
              <a:rPr lang="en-US" sz="1600" err="1"/>
              <a:t>културног</a:t>
            </a:r>
            <a:r>
              <a:rPr lang="en-US" sz="1600"/>
              <a:t> </a:t>
            </a:r>
            <a:r>
              <a:rPr lang="en-US" sz="1600" err="1"/>
              <a:t>наслеђа</a:t>
            </a:r>
            <a:r>
              <a:rPr lang="en-US" sz="1600"/>
              <a:t>. </a:t>
            </a:r>
            <a:endParaRPr lang="sr-Cyrl-RS" sz="1600"/>
          </a:p>
          <a:p>
            <a:pPr marL="0" indent="0">
              <a:buNone/>
            </a:pPr>
            <a:r>
              <a:rPr lang="en-US" sz="1600" b="1" err="1" smtClean="0"/>
              <a:t>Установе</a:t>
            </a:r>
            <a:r>
              <a:rPr lang="en-US" sz="1600" b="1" smtClean="0"/>
              <a:t> </a:t>
            </a:r>
            <a:r>
              <a:rPr lang="en-US" sz="1600" b="1" err="1"/>
              <a:t>заштите</a:t>
            </a:r>
            <a:r>
              <a:rPr lang="en-US" sz="1600" b="1"/>
              <a:t> </a:t>
            </a:r>
            <a:r>
              <a:rPr lang="en-US" sz="1600" b="1" err="1"/>
              <a:t>по</a:t>
            </a:r>
            <a:r>
              <a:rPr lang="en-US" sz="1600" b="1"/>
              <a:t> </a:t>
            </a:r>
            <a:r>
              <a:rPr lang="en-US" sz="1600" b="1" err="1"/>
              <a:t>врстама</a:t>
            </a:r>
            <a:r>
              <a:rPr lang="en-US" sz="1600" b="1"/>
              <a:t> </a:t>
            </a:r>
            <a:r>
              <a:rPr lang="en-US" sz="1600" b="1" err="1"/>
              <a:t>културног</a:t>
            </a:r>
            <a:r>
              <a:rPr lang="en-US" sz="1600" b="1"/>
              <a:t> </a:t>
            </a:r>
            <a:r>
              <a:rPr lang="en-US" sz="1600" b="1" err="1"/>
              <a:t>наслеђа</a:t>
            </a:r>
            <a:r>
              <a:rPr lang="sr-Cyrl-RS" sz="1600" b="1"/>
              <a:t>:                                             </a:t>
            </a:r>
          </a:p>
          <a:p>
            <a:pPr marL="400050" lvl="1" indent="0">
              <a:buNone/>
            </a:pPr>
            <a:r>
              <a:rPr lang="sr-Cyrl-RS" sz="1600" smtClean="0"/>
              <a:t>З</a:t>
            </a:r>
            <a:r>
              <a:rPr lang="en-US" sz="1600" err="1"/>
              <a:t>авод</a:t>
            </a:r>
            <a:r>
              <a:rPr lang="sr-Cyrl-RS" sz="1600"/>
              <a:t>и</a:t>
            </a:r>
            <a:r>
              <a:rPr lang="en-US" sz="1600"/>
              <a:t>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заштиту</a:t>
            </a:r>
            <a:r>
              <a:rPr lang="en-US" sz="1600"/>
              <a:t> </a:t>
            </a:r>
            <a:r>
              <a:rPr lang="en-US" sz="1600" err="1"/>
              <a:t>споменика</a:t>
            </a:r>
            <a:r>
              <a:rPr lang="en-US" sz="1600"/>
              <a:t> </a:t>
            </a:r>
            <a:r>
              <a:rPr lang="en-US" sz="1600" err="1"/>
              <a:t>културе</a:t>
            </a:r>
            <a:r>
              <a:rPr lang="sr-Cyrl-RS" sz="1600"/>
              <a:t>;</a:t>
            </a:r>
          </a:p>
          <a:p>
            <a:pPr marL="400050" lvl="1" indent="0">
              <a:buNone/>
            </a:pPr>
            <a:r>
              <a:rPr lang="sr-Cyrl-RS" sz="1600"/>
              <a:t>Му</a:t>
            </a:r>
            <a:r>
              <a:rPr lang="en-US" sz="1600" err="1"/>
              <a:t>зеј</a:t>
            </a:r>
            <a:r>
              <a:rPr lang="sr-Cyrl-RS" sz="1600" smtClean="0"/>
              <a:t>и</a:t>
            </a:r>
            <a:r>
              <a:rPr lang="sr-Cyrl-RS" sz="1600"/>
              <a:t> </a:t>
            </a:r>
            <a:r>
              <a:rPr lang="sr-Cyrl-RS" sz="1600" smtClean="0"/>
              <a:t>и г</a:t>
            </a:r>
            <a:r>
              <a:rPr lang="en-US" sz="1600" err="1" smtClean="0"/>
              <a:t>алериј</a:t>
            </a:r>
            <a:r>
              <a:rPr lang="sr-Cyrl-RS" sz="1600"/>
              <a:t>е;</a:t>
            </a:r>
          </a:p>
          <a:p>
            <a:pPr marL="400050" lvl="1" indent="0">
              <a:buNone/>
            </a:pPr>
            <a:r>
              <a:rPr lang="sr-Cyrl-RS" sz="1600"/>
              <a:t>А</a:t>
            </a:r>
            <a:r>
              <a:rPr lang="en-US" sz="1600" err="1"/>
              <a:t>рхив</a:t>
            </a:r>
            <a:r>
              <a:rPr lang="sr-Cyrl-RS" sz="1600"/>
              <a:t>и;</a:t>
            </a:r>
            <a:r>
              <a:rPr lang="en-US" sz="1600"/>
              <a:t> </a:t>
            </a:r>
            <a:endParaRPr lang="sr-Cyrl-RS" sz="1600"/>
          </a:p>
          <a:p>
            <a:pPr marL="400050" lvl="1" indent="0">
              <a:buNone/>
            </a:pPr>
            <a:r>
              <a:rPr lang="sr-Cyrl-RS" sz="1600"/>
              <a:t>А</a:t>
            </a:r>
            <a:r>
              <a:rPr lang="en-US" sz="1600" err="1"/>
              <a:t>удиовизуелни</a:t>
            </a:r>
            <a:r>
              <a:rPr lang="en-US" sz="1600"/>
              <a:t> </a:t>
            </a:r>
            <a:r>
              <a:rPr lang="en-US" sz="1600" err="1"/>
              <a:t>архив</a:t>
            </a:r>
            <a:r>
              <a:rPr lang="sr-Cyrl-RS" sz="1600"/>
              <a:t>;</a:t>
            </a:r>
          </a:p>
          <a:p>
            <a:pPr marL="400050" lvl="1" indent="0">
              <a:buNone/>
            </a:pPr>
            <a:r>
              <a:rPr lang="sr-Cyrl-RS" sz="1600"/>
              <a:t>Б</a:t>
            </a:r>
            <a:r>
              <a:rPr lang="en-US" sz="1600" err="1"/>
              <a:t>иблиотека</a:t>
            </a:r>
            <a:r>
              <a:rPr lang="en-US" sz="1600"/>
              <a:t> </a:t>
            </a:r>
            <a:r>
              <a:rPr lang="en-US" sz="1600" err="1"/>
              <a:t>која</a:t>
            </a:r>
            <a:r>
              <a:rPr lang="en-US" sz="1600"/>
              <a:t> </a:t>
            </a:r>
            <a:r>
              <a:rPr lang="en-US" sz="1600" err="1"/>
              <a:t>обавља</a:t>
            </a:r>
            <a:r>
              <a:rPr lang="en-US" sz="1600"/>
              <a:t> </a:t>
            </a:r>
            <a:r>
              <a:rPr lang="en-US" sz="1600" err="1"/>
              <a:t>заштиту</a:t>
            </a:r>
            <a:r>
              <a:rPr lang="en-US" sz="1600"/>
              <a:t> </a:t>
            </a:r>
            <a:r>
              <a:rPr lang="en-US" sz="1600" err="1"/>
              <a:t>старе</a:t>
            </a:r>
            <a:r>
              <a:rPr lang="en-US" sz="1600"/>
              <a:t> и </a:t>
            </a:r>
            <a:r>
              <a:rPr lang="en-US" sz="1600" err="1"/>
              <a:t>ретке</a:t>
            </a:r>
            <a:r>
              <a:rPr lang="en-US" sz="1600"/>
              <a:t> </a:t>
            </a:r>
            <a:r>
              <a:rPr lang="en-US" sz="1600" err="1"/>
              <a:t>библиотечке</a:t>
            </a:r>
            <a:r>
              <a:rPr lang="en-US" sz="1600"/>
              <a:t> </a:t>
            </a:r>
            <a:r>
              <a:rPr lang="en-US" sz="1600" err="1"/>
              <a:t>грађе</a:t>
            </a:r>
            <a:r>
              <a:rPr lang="en-US" sz="1600"/>
              <a:t>.</a:t>
            </a:r>
          </a:p>
          <a:p>
            <a:pPr marL="0" indent="0">
              <a:buNone/>
            </a:pPr>
            <a:r>
              <a:rPr lang="en-US" sz="1600" b="1" err="1" smtClean="0"/>
              <a:t>Централне</a:t>
            </a:r>
            <a:r>
              <a:rPr lang="en-US" sz="1600" b="1" smtClean="0"/>
              <a:t> </a:t>
            </a:r>
            <a:r>
              <a:rPr lang="en-US" sz="1600" b="1" err="1"/>
              <a:t>установе</a:t>
            </a:r>
            <a:r>
              <a:rPr lang="en-US" sz="1600" b="1"/>
              <a:t> </a:t>
            </a:r>
            <a:r>
              <a:rPr lang="en-US" sz="1600" b="1" err="1"/>
              <a:t>заштите</a:t>
            </a:r>
            <a:r>
              <a:rPr lang="en-US" sz="1600" b="1"/>
              <a:t> </a:t>
            </a:r>
            <a:r>
              <a:rPr lang="en-US" sz="1600" b="1" err="1"/>
              <a:t>културних</a:t>
            </a:r>
            <a:r>
              <a:rPr lang="en-US" sz="1600" b="1"/>
              <a:t> </a:t>
            </a:r>
            <a:r>
              <a:rPr lang="en-US" sz="1600" b="1" err="1"/>
              <a:t>добара</a:t>
            </a:r>
            <a:r>
              <a:rPr lang="en-US" sz="1600" b="1"/>
              <a:t> </a:t>
            </a:r>
            <a:r>
              <a:rPr lang="en-US" sz="1600" b="1" err="1"/>
              <a:t>јесу</a:t>
            </a:r>
            <a:r>
              <a:rPr lang="en-US" sz="1600" b="1"/>
              <a:t>: </a:t>
            </a:r>
            <a:endParaRPr lang="sr-Cyrl-RS" sz="1600" b="1"/>
          </a:p>
          <a:p>
            <a:pPr marL="400050" lvl="1" indent="0">
              <a:buNone/>
            </a:pPr>
            <a:r>
              <a:rPr lang="en-US" sz="1600" err="1" smtClean="0"/>
              <a:t>Републички</a:t>
            </a:r>
            <a:r>
              <a:rPr lang="en-US" sz="1600" smtClean="0"/>
              <a:t> </a:t>
            </a:r>
            <a:r>
              <a:rPr lang="en-US" sz="1600" err="1"/>
              <a:t>завод</a:t>
            </a:r>
            <a:r>
              <a:rPr lang="en-US" sz="1600"/>
              <a:t> </a:t>
            </a:r>
            <a:r>
              <a:rPr lang="en-US" sz="1600" err="1"/>
              <a:t>за</a:t>
            </a:r>
            <a:r>
              <a:rPr lang="en-US" sz="1600"/>
              <a:t> </a:t>
            </a:r>
            <a:r>
              <a:rPr lang="en-US" sz="1600" err="1"/>
              <a:t>заштиту</a:t>
            </a:r>
            <a:r>
              <a:rPr lang="en-US" sz="1600"/>
              <a:t> </a:t>
            </a:r>
            <a:r>
              <a:rPr lang="en-US" sz="1600" err="1"/>
              <a:t>споменика</a:t>
            </a:r>
            <a:r>
              <a:rPr lang="en-US" sz="1600"/>
              <a:t> </a:t>
            </a:r>
            <a:r>
              <a:rPr lang="en-US" sz="1600" smtClean="0"/>
              <a:t>културе</a:t>
            </a:r>
            <a:r>
              <a:rPr lang="sr-Cyrl-RS" sz="1600"/>
              <a:t>;</a:t>
            </a:r>
          </a:p>
          <a:p>
            <a:pPr marL="400050" lvl="1" indent="0">
              <a:buNone/>
            </a:pPr>
            <a:r>
              <a:rPr lang="en-US" sz="1600" err="1"/>
              <a:t>Државни</a:t>
            </a:r>
            <a:r>
              <a:rPr lang="en-US" sz="1600"/>
              <a:t> </a:t>
            </a:r>
            <a:r>
              <a:rPr lang="en-US" sz="1600" err="1"/>
              <a:t>Архив</a:t>
            </a:r>
            <a:r>
              <a:rPr lang="en-US" sz="1600"/>
              <a:t> </a:t>
            </a:r>
            <a:r>
              <a:rPr lang="en-US" sz="1600" smtClean="0"/>
              <a:t>Србије</a:t>
            </a:r>
            <a:r>
              <a:rPr lang="sr-Cyrl-RS" sz="1600"/>
              <a:t>;</a:t>
            </a:r>
          </a:p>
          <a:p>
            <a:pPr marL="400050" lvl="1" indent="0">
              <a:buNone/>
            </a:pPr>
            <a:r>
              <a:rPr lang="en-US" sz="1600" err="1"/>
              <a:t>Народни</a:t>
            </a:r>
            <a:r>
              <a:rPr lang="en-US" sz="1600"/>
              <a:t> </a:t>
            </a:r>
            <a:r>
              <a:rPr lang="en-US" sz="1600" err="1"/>
              <a:t>музеј</a:t>
            </a:r>
            <a:r>
              <a:rPr lang="en-US" sz="1600"/>
              <a:t> </a:t>
            </a:r>
            <a:r>
              <a:rPr lang="en-US" sz="1600" smtClean="0"/>
              <a:t>Србије</a:t>
            </a:r>
            <a:r>
              <a:rPr lang="sr-Cyrl-RS" sz="1600"/>
              <a:t>;</a:t>
            </a:r>
          </a:p>
          <a:p>
            <a:pPr marL="400050" lvl="1" indent="0">
              <a:buNone/>
            </a:pPr>
            <a:r>
              <a:rPr lang="en-US" sz="1600" err="1"/>
              <a:t>Народна</a:t>
            </a:r>
            <a:r>
              <a:rPr lang="en-US" sz="1600"/>
              <a:t> </a:t>
            </a:r>
            <a:r>
              <a:rPr lang="en-US" sz="1600" err="1"/>
              <a:t>библиотека</a:t>
            </a:r>
            <a:r>
              <a:rPr lang="en-US" sz="1600"/>
              <a:t> </a:t>
            </a:r>
            <a:r>
              <a:rPr lang="en-US" sz="1600" smtClean="0"/>
              <a:t>Србије</a:t>
            </a:r>
            <a:r>
              <a:rPr lang="sr-Cyrl-RS" sz="1600" smtClean="0"/>
              <a:t>;</a:t>
            </a:r>
            <a:endParaRPr lang="sr-Cyrl-RS" sz="1600"/>
          </a:p>
          <a:p>
            <a:pPr marL="400050" lvl="1" indent="0">
              <a:buNone/>
            </a:pPr>
            <a:r>
              <a:rPr lang="sr-Cyrl-RS" sz="1600"/>
              <a:t>Ј</a:t>
            </a:r>
            <a:r>
              <a:rPr lang="en-US" sz="1600" err="1"/>
              <a:t>угословенска</a:t>
            </a:r>
            <a:r>
              <a:rPr lang="en-US" sz="1600"/>
              <a:t> </a:t>
            </a:r>
            <a:r>
              <a:rPr lang="en-US" sz="1600" smtClean="0"/>
              <a:t>кинотека</a:t>
            </a:r>
            <a:r>
              <a:rPr lang="sr-Cyrl-RS" sz="1600" smtClean="0"/>
              <a:t>.</a:t>
            </a:r>
            <a:endParaRPr lang="en-US" sz="1600"/>
          </a:p>
          <a:p>
            <a:endParaRPr lang="sr-Cyrl-RS" sz="2800" smtClean="0"/>
          </a:p>
        </p:txBody>
      </p:sp>
    </p:spTree>
    <p:extLst>
      <p:ext uri="{BB962C8B-B14F-4D97-AF65-F5344CB8AC3E}">
        <p14:creationId xmlns:p14="http://schemas.microsoft.com/office/powerpoint/2010/main" val="42053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2783</TotalTime>
  <Words>1703</Words>
  <Application>Microsoft Office PowerPoint</Application>
  <PresentationFormat>On-screen Show (4:3)</PresentationFormat>
  <Paragraphs>196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Orlic</cp:lastModifiedBy>
  <cp:revision>225</cp:revision>
  <cp:lastPrinted>2017-11-03T10:02:26Z</cp:lastPrinted>
  <dcterms:created xsi:type="dcterms:W3CDTF">2015-09-21T07:03:01Z</dcterms:created>
  <dcterms:modified xsi:type="dcterms:W3CDTF">2023-06-20T08:07:19Z</dcterms:modified>
</cp:coreProperties>
</file>